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1215" r:id="rId2"/>
    <p:sldId id="1050" r:id="rId3"/>
    <p:sldId id="1112" r:id="rId4"/>
    <p:sldId id="1113" r:id="rId5"/>
    <p:sldId id="1228" r:id="rId6"/>
    <p:sldId id="1227" r:id="rId7"/>
    <p:sldId id="1212" r:id="rId8"/>
    <p:sldId id="1114" r:id="rId9"/>
    <p:sldId id="1115" r:id="rId10"/>
    <p:sldId id="1213" r:id="rId11"/>
    <p:sldId id="1116" r:id="rId12"/>
    <p:sldId id="1125" r:id="rId13"/>
    <p:sldId id="1117" r:id="rId14"/>
    <p:sldId id="1118" r:id="rId15"/>
    <p:sldId id="1119" r:id="rId16"/>
    <p:sldId id="1120" r:id="rId17"/>
    <p:sldId id="1121" r:id="rId18"/>
    <p:sldId id="1122" r:id="rId19"/>
    <p:sldId id="1123" r:id="rId20"/>
    <p:sldId id="1229" r:id="rId21"/>
    <p:sldId id="1230" r:id="rId22"/>
    <p:sldId id="1231" r:id="rId23"/>
    <p:sldId id="1232" r:id="rId24"/>
    <p:sldId id="1233" r:id="rId25"/>
    <p:sldId id="1234" r:id="rId26"/>
    <p:sldId id="1235" r:id="rId27"/>
    <p:sldId id="1236" r:id="rId28"/>
    <p:sldId id="1237" r:id="rId29"/>
    <p:sldId id="1238" r:id="rId30"/>
    <p:sldId id="1239" r:id="rId31"/>
    <p:sldId id="1240" r:id="rId32"/>
    <p:sldId id="1241" r:id="rId33"/>
    <p:sldId id="1242" r:id="rId34"/>
    <p:sldId id="1243" r:id="rId35"/>
    <p:sldId id="1124" r:id="rId36"/>
    <p:sldId id="1246" r:id="rId37"/>
    <p:sldId id="1247" r:id="rId38"/>
    <p:sldId id="1248" r:id="rId39"/>
    <p:sldId id="1249" r:id="rId40"/>
    <p:sldId id="1250" r:id="rId41"/>
    <p:sldId id="1251" r:id="rId42"/>
    <p:sldId id="1252" r:id="rId43"/>
    <p:sldId id="1253" r:id="rId44"/>
    <p:sldId id="1254" r:id="rId45"/>
    <p:sldId id="1255" r:id="rId46"/>
    <p:sldId id="1256" r:id="rId47"/>
    <p:sldId id="1257" r:id="rId48"/>
    <p:sldId id="121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04" userDrawn="1">
          <p15:clr>
            <a:srgbClr val="A4A3A4"/>
          </p15:clr>
        </p15:guide>
        <p15:guide id="2" pos="5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DF"/>
    <a:srgbClr val="0000A3"/>
    <a:srgbClr val="9CDFF9"/>
    <a:srgbClr val="010086"/>
    <a:srgbClr val="CCCCFF"/>
    <a:srgbClr val="0000A8"/>
    <a:srgbClr val="C96B72"/>
    <a:srgbClr val="B8C2C9"/>
    <a:srgbClr val="D6DCE0"/>
    <a:srgbClr val="01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75"/>
    <p:restoredTop sz="79601"/>
  </p:normalViewPr>
  <p:slideViewPr>
    <p:cSldViewPr snapToGrid="0" snapToObjects="1">
      <p:cViewPr varScale="1">
        <p:scale>
          <a:sx n="88" d="100"/>
          <a:sy n="88" d="100"/>
        </p:scale>
        <p:origin x="912" y="184"/>
      </p:cViewPr>
      <p:guideLst>
        <p:guide orient="horz" pos="1104"/>
        <p:guide pos="576"/>
      </p:guideLst>
    </p:cSldViewPr>
  </p:slideViewPr>
  <p:outlineViewPr>
    <p:cViewPr>
      <p:scale>
        <a:sx n="33" d="100"/>
        <a:sy n="33" d="100"/>
      </p:scale>
      <p:origin x="0" y="-415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3/12/24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78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302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6647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TTL: Time to Live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749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249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948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447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639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94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34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532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928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72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96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Abundant: rich or resourceful bandwidth,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831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07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163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264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184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Altruistically</a:t>
            </a:r>
            <a:r>
              <a:rPr lang="en-US" baseline="0" dirty="0"/>
              <a:t>: nobly</a:t>
            </a:r>
            <a:r>
              <a:rPr lang="en-US" baseline="0"/>
              <a:t>, gently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29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558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45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Relay1.west-coast.yahoo.com</a:t>
            </a:r>
          </a:p>
          <a:p>
            <a:r>
              <a:rPr lang="en-US" dirty="0"/>
              <a:t>Comcast Corporation is an American multinational telecommunications conglomerate headquartered in Philadelphia, Pennsylvania.</a:t>
            </a:r>
          </a:p>
          <a:p>
            <a:r>
              <a:rPr lang="en-US" dirty="0" err="1"/>
              <a:t>dns</a:t>
            </a:r>
            <a:r>
              <a:rPr lang="en-US" dirty="0"/>
              <a:t> port 53.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4744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8098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87417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56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687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808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9090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400 root name servers</a:t>
            </a:r>
            <a:r>
              <a:rPr lang="en-US" baseline="0" dirty="0"/>
              <a:t> scattered all over the world. 13 different organizations manage them and their </a:t>
            </a:r>
            <a:r>
              <a:rPr lang="en-US" baseline="0"/>
              <a:t>IP addresses.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6232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800" i="1" dirty="0">
                <a:solidFill>
                  <a:srgbClr val="000099"/>
                </a:solidFill>
                <a:latin typeface="Gill Sans MT" charset="0"/>
                <a:ea typeface="+mn-ea"/>
              </a:rPr>
              <a:t>top-level domain (TLD) servers:</a:t>
            </a:r>
          </a:p>
          <a:p>
            <a:pPr lvl="1">
              <a:defRPr/>
            </a:pPr>
            <a:r>
              <a:rPr lang="en-US" sz="2400" dirty="0">
                <a:latin typeface="Gill Sans MT" charset="0"/>
                <a:ea typeface="+mn-ea"/>
              </a:rPr>
              <a:t>Network Solutions maintains servers for .com TLD</a:t>
            </a:r>
          </a:p>
          <a:p>
            <a:pPr>
              <a:defRPr/>
            </a:pPr>
            <a:r>
              <a:rPr lang="en-US" sz="2400" b="1" dirty="0">
                <a:latin typeface="Gill Sans MT" charset="0"/>
                <a:ea typeface="+mn-ea"/>
              </a:rPr>
              <a:t>Responsible for:</a:t>
            </a:r>
            <a:endParaRPr lang="en-US" altLang="en-US" sz="1200" kern="0" dirty="0"/>
          </a:p>
          <a:p>
            <a:pPr eaLnBrk="1" hangingPunct="1">
              <a:defRPr/>
            </a:pPr>
            <a:r>
              <a:rPr lang="en-US" altLang="en-US" sz="1200" kern="0" dirty="0"/>
              <a:t>.</a:t>
            </a:r>
            <a:r>
              <a:rPr lang="en-US" altLang="en-US" sz="1200" kern="0" dirty="0" err="1"/>
              <a:t>edu</a:t>
            </a:r>
            <a:r>
              <a:rPr lang="en-US" altLang="en-US" sz="1200" kern="0" dirty="0"/>
              <a:t>, educational</a:t>
            </a:r>
          </a:p>
          <a:p>
            <a:pPr eaLnBrk="1" hangingPunct="1">
              <a:defRPr/>
            </a:pPr>
            <a:r>
              <a:rPr lang="en-US" altLang="en-US" sz="1200" kern="0" dirty="0"/>
              <a:t>.com, commercial</a:t>
            </a:r>
          </a:p>
          <a:p>
            <a:pPr eaLnBrk="1" hangingPunct="1">
              <a:defRPr/>
            </a:pPr>
            <a:r>
              <a:rPr lang="en-US" altLang="en-US" sz="1200" kern="0" dirty="0"/>
              <a:t>.</a:t>
            </a:r>
            <a:r>
              <a:rPr lang="en-US" altLang="en-US" sz="1200" kern="0" dirty="0" err="1"/>
              <a:t>gov</a:t>
            </a:r>
            <a:r>
              <a:rPr lang="en-US" altLang="en-US" sz="1200" kern="0" dirty="0"/>
              <a:t>, government</a:t>
            </a:r>
          </a:p>
          <a:p>
            <a:pPr eaLnBrk="1" hangingPunct="1">
              <a:defRPr/>
            </a:pPr>
            <a:r>
              <a:rPr lang="en-US" altLang="en-US" sz="1200" kern="0" dirty="0"/>
              <a:t>.org, non profit</a:t>
            </a:r>
          </a:p>
          <a:p>
            <a:pPr eaLnBrk="1" hangingPunct="1">
              <a:defRPr/>
            </a:pPr>
            <a:r>
              <a:rPr lang="en-US" altLang="en-US" sz="1200" kern="0" dirty="0" err="1"/>
              <a:t>.net</a:t>
            </a:r>
            <a:r>
              <a:rPr lang="en-US" altLang="en-US" sz="1200" kern="0" dirty="0"/>
              <a:t>, networking organizations </a:t>
            </a:r>
            <a:endParaRPr lang="en-US" altLang="en-US" sz="1200" dirty="0">
              <a:cs typeface="Arial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cs typeface="Arial" charset="0"/>
              </a:rPr>
              <a:t>These are called </a:t>
            </a:r>
            <a:r>
              <a:rPr lang="en-US" altLang="fr-FR" sz="1200" dirty="0">
                <a:cs typeface="Arial" charset="0"/>
              </a:rPr>
              <a:t>“</a:t>
            </a:r>
            <a:r>
              <a:rPr lang="en-US" altLang="ja-JP" sz="1200" dirty="0">
                <a:solidFill>
                  <a:srgbClr val="FF0000"/>
                </a:solidFill>
                <a:cs typeface="Arial" charset="0"/>
              </a:rPr>
              <a:t>generic</a:t>
            </a:r>
            <a:r>
              <a:rPr lang="en-US" altLang="fr-FR" sz="1200" dirty="0">
                <a:cs typeface="Arial" charset="0"/>
              </a:rPr>
              <a:t>”</a:t>
            </a:r>
            <a:r>
              <a:rPr lang="en-US" altLang="ja-JP" sz="1200" dirty="0">
                <a:cs typeface="Arial" charset="0"/>
              </a:rPr>
              <a:t> TLDs.</a:t>
            </a:r>
            <a:endParaRPr lang="en-US" altLang="en-US" sz="1200" dirty="0"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9944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8716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088B5F-A0EC-4CFA-B907-6F8F6AAE8D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A8080-423F-4EF2-8325-F756662D597C}" type="slidenum">
              <a:rPr lang="de-AT" smtClean="0"/>
              <a:pPr/>
              <a:t>‹#›</a:t>
            </a:fld>
            <a:endParaRPr lang="de-AT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76BCC8-FB37-4175-9C04-115FBAEFD1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5941" y="1701588"/>
            <a:ext cx="11120123" cy="719369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pPr lvl="0"/>
            <a:r>
              <a:rPr lang="en-US" dirty="0"/>
              <a:t>Thank You all 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B5668E4-B5F9-4526-BB51-9AC3A83595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41" y="3250433"/>
            <a:ext cx="11120123" cy="719369"/>
          </a:xfrm>
        </p:spPr>
        <p:txBody>
          <a:bodyPr>
            <a:noAutofit/>
          </a:bodyPr>
          <a:lstStyle>
            <a:lvl1pPr marL="273050" indent="-273050" algn="ctr" defTabSz="385753" rtl="0" eaLnBrk="1" latinLnBrk="0" hangingPunct="1">
              <a:lnSpc>
                <a:spcPct val="90000"/>
              </a:lnSpc>
              <a:spcBef>
                <a:spcPts val="422"/>
              </a:spcBef>
              <a:buFont typeface="Wingdings 2" pitchFamily="18" charset="2"/>
              <a:buNone/>
              <a:defRPr lang="en-US" sz="2400" b="0" kern="1200" dirty="0" smtClean="0">
                <a:solidFill>
                  <a:srgbClr val="000000"/>
                </a:solidFill>
                <a:latin typeface="TeXGyreAdventor" charset="0"/>
                <a:ea typeface="Microsoft JhengHei" panose="020B0604030504040204" pitchFamily="34" charset="-120"/>
                <a:cs typeface="+mn-cs"/>
              </a:defRPr>
            </a:lvl1pPr>
            <a:lvl2pPr marL="153591" indent="-153591" algn="ctr" defTabSz="385753" rtl="0" eaLnBrk="1" latinLnBrk="0" hangingPunct="1">
              <a:lnSpc>
                <a:spcPct val="90000"/>
              </a:lnSpc>
              <a:spcBef>
                <a:spcPts val="422"/>
              </a:spcBef>
              <a:buFont typeface="Wingdings 2" pitchFamily="18" charset="2"/>
              <a:buNone/>
              <a:defRPr lang="en-US" sz="2400" b="0" kern="1200" dirty="0">
                <a:solidFill>
                  <a:schemeClr val="tx1"/>
                </a:solidFill>
                <a:latin typeface="TeXGyreAdventor" charset="0"/>
                <a:ea typeface="Microsoft JhengHei" panose="020B0604030504040204" pitchFamily="34" charset="-120"/>
                <a:cs typeface="+mn-cs"/>
              </a:defRPr>
            </a:lvl2pPr>
          </a:lstStyle>
          <a:p>
            <a:pPr marL="273050" indent="-273050" eaLnBrk="1" hangingPunct="1"/>
            <a:r>
              <a:rPr lang="en-US" dirty="0"/>
              <a:t>Text Book</a:t>
            </a:r>
          </a:p>
          <a:p>
            <a:pPr marL="337542" lvl="1" indent="-153591" eaLnBrk="1" hangingPunct="1"/>
            <a:r>
              <a:rPr lang="en-US" sz="1125" dirty="0">
                <a:solidFill>
                  <a:srgbClr val="0070C0"/>
                </a:solidFill>
              </a:rPr>
              <a:t>Starting Out With CPP (7</a:t>
            </a:r>
            <a:r>
              <a:rPr lang="en-US" sz="1125" baseline="30000" dirty="0">
                <a:solidFill>
                  <a:srgbClr val="0070C0"/>
                </a:solidFill>
              </a:rPr>
              <a:t>th </a:t>
            </a:r>
            <a:r>
              <a:rPr lang="en-US" sz="1125" dirty="0">
                <a:solidFill>
                  <a:srgbClr val="0070C0"/>
                </a:solidFill>
              </a:rPr>
              <a:t> or 8</a:t>
            </a:r>
            <a:r>
              <a:rPr lang="en-US" sz="1125" baseline="30000" dirty="0">
                <a:solidFill>
                  <a:srgbClr val="0070C0"/>
                </a:solidFill>
              </a:rPr>
              <a:t>th</a:t>
            </a:r>
            <a:r>
              <a:rPr lang="en-US" sz="1125" dirty="0">
                <a:solidFill>
                  <a:srgbClr val="0070C0"/>
                </a:solidFill>
              </a:rPr>
              <a:t> Edition) By Tony Gaddis (Locally Available)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676217-97FD-491C-872B-A38CCCAD9A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7129" y="4386269"/>
            <a:ext cx="2343151" cy="2219325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B71756-46AA-4A8F-BA5C-6D05D9B862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59605" y="4386269"/>
            <a:ext cx="2343151" cy="2219325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782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subhan.ullah@nu.edu.p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ie32IZlM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nterprise.com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30175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3500" b="1" dirty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Week8_Lecture1 (Chapter2) </a:t>
            </a:r>
          </a:p>
          <a:p>
            <a:pPr marL="130175" indent="0" algn="ctr">
              <a:lnSpc>
                <a:spcPct val="85000"/>
              </a:lnSpc>
              <a:buNone/>
            </a:pPr>
            <a:r>
              <a:rPr lang="en-US" altLang="en-US" sz="4300" dirty="0">
                <a:solidFill>
                  <a:srgbClr val="000099"/>
                </a:solidFill>
              </a:rPr>
              <a:t>Application Layer</a:t>
            </a:r>
          </a:p>
          <a:p>
            <a:pPr marL="130175" indent="0" algn="ctr">
              <a:lnSpc>
                <a:spcPct val="85000"/>
              </a:lnSpc>
              <a:buNone/>
            </a:pPr>
            <a:r>
              <a:rPr lang="en-US" altLang="en-US" sz="4300" dirty="0">
                <a:solidFill>
                  <a:srgbClr val="000099"/>
                </a:solidFill>
              </a:rPr>
              <a:t>Domain Name System (DNS)</a:t>
            </a:r>
          </a:p>
          <a:p>
            <a:pPr marL="130175" indent="0" algn="ctr">
              <a:buNone/>
            </a:pPr>
            <a:r>
              <a:rPr lang="en-US" sz="35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</a:t>
            </a:r>
          </a:p>
          <a:p>
            <a:pPr marL="130175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3500" b="1" dirty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Subhan Ullah, PhD</a:t>
            </a:r>
          </a:p>
          <a:p>
            <a:pPr marL="130175" indent="0" algn="ctr">
              <a:buNone/>
            </a:pPr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subhan.ullah@nu.edu.pk</a:t>
            </a:r>
            <a:endParaRPr lang="en-US" sz="3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0175" indent="0" algn="ctr">
              <a:buNone/>
            </a:pPr>
            <a:endParaRPr lang="en-US" sz="4600" b="1" dirty="0">
              <a:solidFill>
                <a:srgbClr val="0000A3"/>
              </a:solidFill>
              <a:latin typeface="+mj-lt"/>
              <a:ea typeface="+mj-ea"/>
              <a:cs typeface="Calibri" panose="020F0502020204030204" pitchFamily="34" charset="0"/>
            </a:endParaRPr>
          </a:p>
          <a:p>
            <a:pPr marL="130175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3900" b="1" dirty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BS(Computer Science) Spring-2024</a:t>
            </a:r>
            <a:endParaRPr lang="en-GB" sz="3900" b="1" dirty="0">
              <a:solidFill>
                <a:srgbClr val="0000A3"/>
              </a:solidFill>
              <a:latin typeface="+mj-lt"/>
              <a:ea typeface="+mj-ea"/>
              <a:cs typeface="Calibri" panose="020F0502020204030204" pitchFamily="34" charset="0"/>
            </a:endParaRPr>
          </a:p>
          <a:p>
            <a:pPr marL="130175" indent="0" algn="ctr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u="sng" dirty="0"/>
              <a:t>Computer Networks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/>
              <a:pPr/>
              <a:t>1</a:t>
            </a:fld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B104364-806D-4D0B-BACF-04FC83E27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40" y="451821"/>
            <a:ext cx="2194560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1AC7E-78F7-4460-B8BA-207FE0CD5C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1505"/>
            <a:ext cx="219456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18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DNS: root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n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ame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ervers</a:t>
            </a:r>
            <a:endParaRPr lang="en-US" sz="4400" dirty="0"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EF7A5-82F4-A842-BA4B-88DB1EA46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0" y="2856025"/>
            <a:ext cx="6261100" cy="3200400"/>
          </a:xfrm>
          <a:prstGeom prst="rect">
            <a:avLst/>
          </a:prstGeom>
        </p:spPr>
      </p:pic>
      <p:sp>
        <p:nvSpPr>
          <p:cNvPr id="31" name="Rectangle 3">
            <a:extLst>
              <a:ext uri="{FF2B5EF4-FFF2-40B4-BE49-F238E27FC236}">
                <a16:creationId xmlns:a16="http://schemas.microsoft.com/office/drawing/2014/main" id="{C4E20309-5EA1-134A-A365-0B330A5879DC}"/>
              </a:ext>
            </a:extLst>
          </p:cNvPr>
          <p:cNvSpPr txBox="1">
            <a:spLocks noChangeArrowheads="1"/>
          </p:cNvSpPr>
          <p:nvPr/>
        </p:nvSpPr>
        <p:spPr>
          <a:xfrm>
            <a:off x="651717" y="1432390"/>
            <a:ext cx="5444283" cy="245518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marR="0" lvl="0" indent="-2889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official, contact-of-last-resort by name servers that can not resolve name</a:t>
            </a:r>
          </a:p>
          <a:p>
            <a:pPr marL="403225" marR="0" lvl="0" indent="-2889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incredibly important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Internet function</a:t>
            </a:r>
          </a:p>
          <a:p>
            <a:pPr marL="635000" marR="0" lvl="1" indent="-3175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Internet couldn’t function without it!</a:t>
            </a:r>
          </a:p>
          <a:p>
            <a:pPr marL="635000" marR="0" lvl="1" indent="-3175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DNSSEC – provides security (authentication, message integrity)</a:t>
            </a:r>
          </a:p>
          <a:p>
            <a:pPr marL="403225" marR="0" lvl="0" indent="-2889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ICANN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(Internet Corporation for Assigned Names and Numbers)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manages root DNS domain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20">
            <a:extLst>
              <a:ext uri="{FF2B5EF4-FFF2-40B4-BE49-F238E27FC236}">
                <a16:creationId xmlns:a16="http://schemas.microsoft.com/office/drawing/2014/main" id="{8ADC63BB-C973-3942-8EC6-3C13E2B38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186" y="1752600"/>
            <a:ext cx="5142916" cy="119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13 logical root name 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servers” worldwide each “server” replicated many times (~200 servers in US)</a:t>
            </a:r>
            <a:endParaRPr kumimoji="0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1527D7C4-251C-EC46-94F4-43E46D282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14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Top-Level Domain, and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a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uthoritative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ervers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00E43FE-C520-D344-A4CF-6105B63E22D6}"/>
              </a:ext>
            </a:extLst>
          </p:cNvPr>
          <p:cNvSpPr txBox="1">
            <a:spLocks noChangeArrowheads="1"/>
          </p:cNvSpPr>
          <p:nvPr/>
        </p:nvSpPr>
        <p:spPr>
          <a:xfrm>
            <a:off x="832558" y="1286218"/>
            <a:ext cx="10868375" cy="203271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Top-Level Domain (TLD) servers:</a:t>
            </a:r>
          </a:p>
          <a:p>
            <a:pPr marL="460375" marR="0" lvl="1" indent="-28733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responsible for .com, .org,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.net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, .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edu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, .aero, .jobs, .museums, and all top-level country domains, e.g.: .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, .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uk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, .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fr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, .ca, .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jp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460375" marR="0" lvl="1" indent="-28733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Network Solutions: authoritative registry for .com,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.net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TLD</a:t>
            </a:r>
          </a:p>
          <a:p>
            <a:pPr marL="460375" marR="0" lvl="1" indent="-28733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Educause: .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edu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TLD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D24547E-6033-E341-B415-9EEF0C28B3B1}"/>
              </a:ext>
            </a:extLst>
          </p:cNvPr>
          <p:cNvSpPr txBox="1">
            <a:spLocks noChangeArrowheads="1"/>
          </p:cNvSpPr>
          <p:nvPr/>
        </p:nvSpPr>
        <p:spPr>
          <a:xfrm>
            <a:off x="714024" y="4503552"/>
            <a:ext cx="10868375" cy="182951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authoritative DNS servers: </a:t>
            </a:r>
          </a:p>
          <a:p>
            <a:pPr marL="460375" marR="0" lvl="1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organization’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 own DNS server(s), providing authoritative hostname to IP mappings for organization’s named hosts </a:t>
            </a:r>
          </a:p>
          <a:p>
            <a:pPr marL="460375" marR="0" lvl="1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can be maintained by organization or service provider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26F0AB-9C7D-C946-94B2-B58E3B095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32" y="3122476"/>
            <a:ext cx="5317067" cy="160647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6353F64-060B-1F4E-AD0A-5FBB20E02BE4}"/>
              </a:ext>
            </a:extLst>
          </p:cNvPr>
          <p:cNvGrpSpPr/>
          <p:nvPr/>
        </p:nvGrpSpPr>
        <p:grpSpPr>
          <a:xfrm>
            <a:off x="4419600" y="1744133"/>
            <a:ext cx="6959600" cy="2235200"/>
            <a:chOff x="4419600" y="1744133"/>
            <a:chExt cx="6959600" cy="22352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93592B-610F-B041-9201-B6C557DB96B0}"/>
                </a:ext>
              </a:extLst>
            </p:cNvPr>
            <p:cNvSpPr/>
            <p:nvPr/>
          </p:nvSpPr>
          <p:spPr>
            <a:xfrm>
              <a:off x="6366933" y="3742267"/>
              <a:ext cx="5012267" cy="237066"/>
            </a:xfrm>
            <a:prstGeom prst="rect">
              <a:avLst/>
            </a:prstGeom>
            <a:solidFill>
              <a:srgbClr val="FBBFC7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259AE09-DC39-F54E-8B9C-A94C202C2543}"/>
                </a:ext>
              </a:extLst>
            </p:cNvPr>
            <p:cNvCxnSpPr/>
            <p:nvPr/>
          </p:nvCxnSpPr>
          <p:spPr>
            <a:xfrm>
              <a:off x="4419600" y="1744133"/>
              <a:ext cx="1998133" cy="1998133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1D7C10-72B2-BE47-9B8C-600F740CAFCE}"/>
              </a:ext>
            </a:extLst>
          </p:cNvPr>
          <p:cNvGrpSpPr/>
          <p:nvPr/>
        </p:nvGrpSpPr>
        <p:grpSpPr>
          <a:xfrm>
            <a:off x="5249333" y="4233333"/>
            <a:ext cx="6265334" cy="575734"/>
            <a:chOff x="5249333" y="4233333"/>
            <a:chExt cx="6265334" cy="5757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251AA5-C4FF-7E4A-BCEA-7D8B252E12F3}"/>
                </a:ext>
              </a:extLst>
            </p:cNvPr>
            <p:cNvSpPr/>
            <p:nvPr/>
          </p:nvSpPr>
          <p:spPr>
            <a:xfrm>
              <a:off x="6248400" y="4233333"/>
              <a:ext cx="5266267" cy="372534"/>
            </a:xfrm>
            <a:prstGeom prst="rect">
              <a:avLst/>
            </a:prstGeom>
            <a:solidFill>
              <a:srgbClr val="FBBFC7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91835C5-DBDE-9A48-8554-EF6EB2FAD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9333" y="4267199"/>
              <a:ext cx="999068" cy="541868"/>
            </a:xfrm>
            <a:prstGeom prst="line">
              <a:avLst/>
            </a:prstGeom>
            <a:ln w="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363187FC-BBBC-984E-BB71-64F11F5AB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63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Local DNS name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ervers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BB20960-3674-7943-92CD-05431EA8487B}"/>
              </a:ext>
            </a:extLst>
          </p:cNvPr>
          <p:cNvSpPr txBox="1">
            <a:spLocks noChangeArrowheads="1"/>
          </p:cNvSpPr>
          <p:nvPr/>
        </p:nvSpPr>
        <p:spPr>
          <a:xfrm>
            <a:off x="798691" y="1489418"/>
            <a:ext cx="10983578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when host makes DNS query, it is sent to its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local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DNS server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Local DNS server returns reply, answering:</a:t>
            </a:r>
          </a:p>
          <a:p>
            <a:pPr marL="1143000" marR="0" lvl="2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from its local cache of recent name-to-address translation pairs (possibly out of date!)</a:t>
            </a:r>
          </a:p>
          <a:p>
            <a:pPr marL="1143000" marR="0" lvl="2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forwarding request into DNS hierarchy for resolution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ISP has local DNS name server; to find yours: </a:t>
            </a:r>
          </a:p>
          <a:p>
            <a:pPr marL="1143000" marR="0" lvl="2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MacOS: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%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scutil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--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dns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2" charset="0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&gt;ipconfig /all</a:t>
            </a:r>
          </a:p>
          <a:p>
            <a:pPr marL="352425" marR="0" lvl="0" indent="-2936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local DNS server doesn’t strictly belong to hierarchy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9D88440-FC58-A548-AA80-854235DE0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9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 name resolution: iterated query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5" name="Rectangle 67">
            <a:extLst>
              <a:ext uri="{FF2B5EF4-FFF2-40B4-BE49-F238E27FC236}">
                <a16:creationId xmlns:a16="http://schemas.microsoft.com/office/drawing/2014/main" id="{B2D75AD3-AD5C-7747-A9C2-6EF45A12CB21}"/>
              </a:ext>
            </a:extLst>
          </p:cNvPr>
          <p:cNvSpPr txBox="1">
            <a:spLocks noChangeArrowheads="1"/>
          </p:cNvSpPr>
          <p:nvPr/>
        </p:nvSpPr>
        <p:spPr>
          <a:xfrm>
            <a:off x="684201" y="1617338"/>
            <a:ext cx="5664200" cy="106113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Example: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at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engineering.nyu.edu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wants IP address for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gaia.cs.umass.edu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Rectangle 69">
            <a:extLst>
              <a:ext uri="{FF2B5EF4-FFF2-40B4-BE49-F238E27FC236}">
                <a16:creationId xmlns:a16="http://schemas.microsoft.com/office/drawing/2014/main" id="{EB73751A-16ED-6643-8E9C-1B1DDF5D8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433" y="2824122"/>
            <a:ext cx="4093780" cy="261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Iterated query:</a:t>
            </a:r>
          </a:p>
          <a:p>
            <a:pPr marL="342900" marR="0" lvl="0" indent="-28575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contacted server replies with name of server to contact</a:t>
            </a:r>
          </a:p>
          <a:p>
            <a:pPr marL="342900" marR="0" lvl="0" indent="-28575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“I don’t know this name, but ask this server”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1" name="Text Box 5">
            <a:extLst>
              <a:ext uri="{FF2B5EF4-FFF2-40B4-BE49-F238E27FC236}">
                <a16:creationId xmlns:a16="http://schemas.microsoft.com/office/drawing/2014/main" id="{5980C4D7-7160-6843-9829-B4A4351B5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226" y="3848735"/>
            <a:ext cx="18549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requesting host at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1" u="none" strike="noStrike" kern="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engineering.nyu</a:t>
            </a:r>
            <a:r>
              <a:rPr kumimoji="0" lang="en-US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.</a:t>
            </a:r>
            <a:r>
              <a:rPr kumimoji="0" lang="en-US" altLang="en-US" sz="1400" b="0" i="1" u="none" strike="noStrike" kern="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edu</a:t>
            </a:r>
            <a:endParaRPr kumimoji="0" lang="en-US" altLang="en-US" sz="1400" b="0" i="1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2" name="Text Box 6">
            <a:extLst>
              <a:ext uri="{FF2B5EF4-FFF2-40B4-BE49-F238E27FC236}">
                <a16:creationId xmlns:a16="http://schemas.microsoft.com/office/drawing/2014/main" id="{0572A6CE-4DDA-D648-8802-F03C444E2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2058" y="4237785"/>
            <a:ext cx="1878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gaia.cs.umass.edu</a:t>
            </a:r>
            <a:endParaRPr kumimoji="0" lang="en-US" altLang="en-US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" name="Text Box 17">
            <a:extLst>
              <a:ext uri="{FF2B5EF4-FFF2-40B4-BE49-F238E27FC236}">
                <a16:creationId xmlns:a16="http://schemas.microsoft.com/office/drawing/2014/main" id="{82144ED5-2C8E-184D-A863-C3B672AB3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896" y="1322438"/>
            <a:ext cx="201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root DNS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4" name="Line 18">
            <a:extLst>
              <a:ext uri="{FF2B5EF4-FFF2-40B4-BE49-F238E27FC236}">
                <a16:creationId xmlns:a16="http://schemas.microsoft.com/office/drawing/2014/main" id="{0055E9E5-6DE8-1543-9989-1B8A533D40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89235" y="3275781"/>
            <a:ext cx="1196994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5" name="Line 19">
            <a:extLst>
              <a:ext uri="{FF2B5EF4-FFF2-40B4-BE49-F238E27FC236}">
                <a16:creationId xmlns:a16="http://schemas.microsoft.com/office/drawing/2014/main" id="{5959B616-2817-F149-AD5A-71429EF235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68785" y="2005693"/>
            <a:ext cx="914400" cy="9715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6" name="Line 20">
            <a:extLst>
              <a:ext uri="{FF2B5EF4-FFF2-40B4-BE49-F238E27FC236}">
                <a16:creationId xmlns:a16="http://schemas.microsoft.com/office/drawing/2014/main" id="{6EF73249-815F-C548-BC5E-38E4ACE60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54535" y="3167743"/>
            <a:ext cx="1485900" cy="95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" name="Line 21">
            <a:extLst>
              <a:ext uri="{FF2B5EF4-FFF2-40B4-BE49-F238E27FC236}">
                <a16:creationId xmlns:a16="http://schemas.microsoft.com/office/drawing/2014/main" id="{CEC0960C-844E-6F44-83D5-7DC0B1F8A21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254535" y="3339193"/>
            <a:ext cx="141922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" name="Line 22">
            <a:extLst>
              <a:ext uri="{FF2B5EF4-FFF2-40B4-BE49-F238E27FC236}">
                <a16:creationId xmlns:a16="http://schemas.microsoft.com/office/drawing/2014/main" id="{1CAC12BF-7C29-F640-93E6-9DF1650DE0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78335" y="2234293"/>
            <a:ext cx="733425" cy="7620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9" name="Line 23">
            <a:extLst>
              <a:ext uri="{FF2B5EF4-FFF2-40B4-BE49-F238E27FC236}">
                <a16:creationId xmlns:a16="http://schemas.microsoft.com/office/drawing/2014/main" id="{349E5526-4318-4744-A470-D0A69AD70F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81511" y="3439703"/>
            <a:ext cx="1319232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80" name="Group 24">
            <a:extLst>
              <a:ext uri="{FF2B5EF4-FFF2-40B4-BE49-F238E27FC236}">
                <a16:creationId xmlns:a16="http://schemas.microsoft.com/office/drawing/2014/main" id="{25257205-98B6-614F-8BDC-3E790117BE54}"/>
              </a:ext>
            </a:extLst>
          </p:cNvPr>
          <p:cNvGrpSpPr>
            <a:grpSpLocks/>
          </p:cNvGrpSpPr>
          <p:nvPr/>
        </p:nvGrpSpPr>
        <p:grpSpPr bwMode="auto">
          <a:xfrm>
            <a:off x="6759111" y="3847199"/>
            <a:ext cx="1876425" cy="554038"/>
            <a:chOff x="2838" y="2132"/>
            <a:chExt cx="1182" cy="349"/>
          </a:xfrm>
        </p:grpSpPr>
        <p:sp>
          <p:nvSpPr>
            <p:cNvPr id="181" name="Rectangle 25">
              <a:extLst>
                <a:ext uri="{FF2B5EF4-FFF2-40B4-BE49-F238E27FC236}">
                  <a16:creationId xmlns:a16="http://schemas.microsoft.com/office/drawing/2014/main" id="{D65FCF25-F405-B748-88E8-10A3D8396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8" y="2178"/>
              <a:ext cx="1182" cy="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2" name="Text Box 26">
              <a:extLst>
                <a:ext uri="{FF2B5EF4-FFF2-40B4-BE49-F238E27FC236}">
                  <a16:creationId xmlns:a16="http://schemas.microsoft.com/office/drawing/2014/main" id="{E1FF55F2-CAA3-F740-9BE9-AB0BAF4EF8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7" y="2132"/>
              <a:ext cx="108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local DNS server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dns.nyu.edu</a:t>
              </a:r>
              <a:endParaRPr kumimoji="0" lang="en-US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83" name="Text Box 27">
            <a:extLst>
              <a:ext uri="{FF2B5EF4-FFF2-40B4-BE49-F238E27FC236}">
                <a16:creationId xmlns:a16="http://schemas.microsoft.com/office/drawing/2014/main" id="{89A9D659-504E-DE4E-B6CF-35E06A82E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9499" y="288670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4" name="Text Box 28">
            <a:extLst>
              <a:ext uri="{FF2B5EF4-FFF2-40B4-BE49-F238E27FC236}">
                <a16:creationId xmlns:a16="http://schemas.microsoft.com/office/drawing/2014/main" id="{72F042CE-6C6C-7040-AA88-05028C243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8485" y="222318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5" name="Text Box 29">
            <a:extLst>
              <a:ext uri="{FF2B5EF4-FFF2-40B4-BE49-F238E27FC236}">
                <a16:creationId xmlns:a16="http://schemas.microsoft.com/office/drawing/2014/main" id="{E4355CE5-EFAB-8E4F-AA84-68513D8FC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6635" y="246130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6" name="Text Box 30">
            <a:extLst>
              <a:ext uri="{FF2B5EF4-FFF2-40B4-BE49-F238E27FC236}">
                <a16:creationId xmlns:a16="http://schemas.microsoft.com/office/drawing/2014/main" id="{61F544AA-6B92-714B-84C9-4070F63CA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0960" y="287088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7" name="Text Box 31">
            <a:extLst>
              <a:ext uri="{FF2B5EF4-FFF2-40B4-BE49-F238E27FC236}">
                <a16:creationId xmlns:a16="http://schemas.microsoft.com/office/drawing/2014/main" id="{30095F9A-09A7-2540-B6C0-0D32BAB45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1123" y="335824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8" name="Text Box 32">
            <a:extLst>
              <a:ext uri="{FF2B5EF4-FFF2-40B4-BE49-F238E27FC236}">
                <a16:creationId xmlns:a16="http://schemas.microsoft.com/office/drawing/2014/main" id="{AB8F7B88-B6E0-EF40-999E-00C192F32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8023" y="439805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9" name="Text Box 60">
            <a:extLst>
              <a:ext uri="{FF2B5EF4-FFF2-40B4-BE49-F238E27FC236}">
                <a16:creationId xmlns:a16="http://schemas.microsoft.com/office/drawing/2014/main" id="{9260634C-BE01-F74D-BF1A-744B534DD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285" y="5214030"/>
            <a:ext cx="23971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authoritative DNS server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dns.cs.umass.edu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0" name="Text Box 61">
            <a:extLst>
              <a:ext uri="{FF2B5EF4-FFF2-40B4-BE49-F238E27FC236}">
                <a16:creationId xmlns:a16="http://schemas.microsoft.com/office/drawing/2014/main" id="{6085ED00-1F5E-0643-A173-419315EE3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0960" y="442821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1" name="Text Box 62">
            <a:extLst>
              <a:ext uri="{FF2B5EF4-FFF2-40B4-BE49-F238E27FC236}">
                <a16:creationId xmlns:a16="http://schemas.microsoft.com/office/drawing/2014/main" id="{31298658-8B21-7440-B171-ED6F192C9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0022" y="3470502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2" name="Line 63">
            <a:extLst>
              <a:ext uri="{FF2B5EF4-FFF2-40B4-BE49-F238E27FC236}">
                <a16:creationId xmlns:a16="http://schemas.microsoft.com/office/drawing/2014/main" id="{10C66233-6CC9-374E-8305-B82B34B37643}"/>
              </a:ext>
            </a:extLst>
          </p:cNvPr>
          <p:cNvSpPr>
            <a:spLocks noChangeShapeType="1"/>
          </p:cNvSpPr>
          <p:nvPr/>
        </p:nvSpPr>
        <p:spPr bwMode="auto">
          <a:xfrm>
            <a:off x="8187860" y="3499530"/>
            <a:ext cx="1493838" cy="13144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" name="Line 64">
            <a:extLst>
              <a:ext uri="{FF2B5EF4-FFF2-40B4-BE49-F238E27FC236}">
                <a16:creationId xmlns:a16="http://schemas.microsoft.com/office/drawing/2014/main" id="{BAF9BA4A-0868-F849-BA68-582D117DCF0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48173" y="3624943"/>
            <a:ext cx="1493837" cy="13017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4" name="Text Box 65">
            <a:extLst>
              <a:ext uri="{FF2B5EF4-FFF2-40B4-BE49-F238E27FC236}">
                <a16:creationId xmlns:a16="http://schemas.microsoft.com/office/drawing/2014/main" id="{8797BCED-3D71-5A4B-8881-BCE8144E8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4583" y="2608490"/>
            <a:ext cx="20113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TLD DNS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95" name="Group 86">
            <a:extLst>
              <a:ext uri="{FF2B5EF4-FFF2-40B4-BE49-F238E27FC236}">
                <a16:creationId xmlns:a16="http://schemas.microsoft.com/office/drawing/2014/main" id="{75CA10E2-E46A-8244-A966-A51F3D99FE1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659797" y="4619665"/>
            <a:ext cx="787391" cy="614055"/>
            <a:chOff x="-44" y="1473"/>
            <a:chExt cx="981" cy="1105"/>
          </a:xfrm>
        </p:grpSpPr>
        <p:pic>
          <p:nvPicPr>
            <p:cNvPr id="196" name="Picture 87" descr="desktop_computer_stylized_medium">
              <a:extLst>
                <a:ext uri="{FF2B5EF4-FFF2-40B4-BE49-F238E27FC236}">
                  <a16:creationId xmlns:a16="http://schemas.microsoft.com/office/drawing/2014/main" id="{71723812-15F4-5248-BF42-895CB471AE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7" name="Freeform 88">
              <a:extLst>
                <a:ext uri="{FF2B5EF4-FFF2-40B4-BE49-F238E27FC236}">
                  <a16:creationId xmlns:a16="http://schemas.microsoft.com/office/drawing/2014/main" id="{4B3596A6-2AD0-DC45-8E8C-2A75454E7B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98" name="Group 89">
            <a:extLst>
              <a:ext uri="{FF2B5EF4-FFF2-40B4-BE49-F238E27FC236}">
                <a16:creationId xmlns:a16="http://schemas.microsoft.com/office/drawing/2014/main" id="{06C72D69-BC87-104E-99A1-1FE2BBFDF3AB}"/>
              </a:ext>
            </a:extLst>
          </p:cNvPr>
          <p:cNvGrpSpPr>
            <a:grpSpLocks/>
          </p:cNvGrpSpPr>
          <p:nvPr/>
        </p:nvGrpSpPr>
        <p:grpSpPr bwMode="auto">
          <a:xfrm>
            <a:off x="5483417" y="3053085"/>
            <a:ext cx="883580" cy="766310"/>
            <a:chOff x="-44" y="1473"/>
            <a:chExt cx="981" cy="1105"/>
          </a:xfrm>
        </p:grpSpPr>
        <p:pic>
          <p:nvPicPr>
            <p:cNvPr id="199" name="Picture 90" descr="desktop_computer_stylized_medium">
              <a:extLst>
                <a:ext uri="{FF2B5EF4-FFF2-40B4-BE49-F238E27FC236}">
                  <a16:creationId xmlns:a16="http://schemas.microsoft.com/office/drawing/2014/main" id="{8EECB2CE-1B4C-2746-A9F6-C35C4B960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0" name="Freeform 91">
              <a:extLst>
                <a:ext uri="{FF2B5EF4-FFF2-40B4-BE49-F238E27FC236}">
                  <a16:creationId xmlns:a16="http://schemas.microsoft.com/office/drawing/2014/main" id="{D65AC841-4780-A94B-9F97-1107EEE46B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01" name="Group 125">
            <a:extLst>
              <a:ext uri="{FF2B5EF4-FFF2-40B4-BE49-F238E27FC236}">
                <a16:creationId xmlns:a16="http://schemas.microsoft.com/office/drawing/2014/main" id="{724CF7FE-3214-0741-AD8D-7483973CF725}"/>
              </a:ext>
            </a:extLst>
          </p:cNvPr>
          <p:cNvGrpSpPr>
            <a:grpSpLocks/>
          </p:cNvGrpSpPr>
          <p:nvPr/>
        </p:nvGrpSpPr>
        <p:grpSpPr bwMode="auto">
          <a:xfrm>
            <a:off x="9794410" y="4528230"/>
            <a:ext cx="390525" cy="641350"/>
            <a:chOff x="4140" y="429"/>
            <a:chExt cx="1425" cy="2396"/>
          </a:xfrm>
        </p:grpSpPr>
        <p:sp>
          <p:nvSpPr>
            <p:cNvPr id="202" name="Freeform 126">
              <a:extLst>
                <a:ext uri="{FF2B5EF4-FFF2-40B4-BE49-F238E27FC236}">
                  <a16:creationId xmlns:a16="http://schemas.microsoft.com/office/drawing/2014/main" id="{430EC70E-0BF7-F44C-8DEF-C9A33626D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3" name="Rectangle 127">
              <a:extLst>
                <a:ext uri="{FF2B5EF4-FFF2-40B4-BE49-F238E27FC236}">
                  <a16:creationId xmlns:a16="http://schemas.microsoft.com/office/drawing/2014/main" id="{6C288CD0-9AED-1548-9DEF-7CF8E72A0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4" name="Freeform 128">
              <a:extLst>
                <a:ext uri="{FF2B5EF4-FFF2-40B4-BE49-F238E27FC236}">
                  <a16:creationId xmlns:a16="http://schemas.microsoft.com/office/drawing/2014/main" id="{08551039-74E8-F44D-8449-133AF9BF8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5" name="Freeform 129">
              <a:extLst>
                <a:ext uri="{FF2B5EF4-FFF2-40B4-BE49-F238E27FC236}">
                  <a16:creationId xmlns:a16="http://schemas.microsoft.com/office/drawing/2014/main" id="{D41FFC6C-D9E1-E74F-BF15-4894E774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6" name="Rectangle 130">
              <a:extLst>
                <a:ext uri="{FF2B5EF4-FFF2-40B4-BE49-F238E27FC236}">
                  <a16:creationId xmlns:a16="http://schemas.microsoft.com/office/drawing/2014/main" id="{4AA5429D-F727-884E-96D1-EA63944E5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07" name="Group 131">
              <a:extLst>
                <a:ext uri="{FF2B5EF4-FFF2-40B4-BE49-F238E27FC236}">
                  <a16:creationId xmlns:a16="http://schemas.microsoft.com/office/drawing/2014/main" id="{9CE31B7B-945E-6B44-B446-849D24418C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2" name="AutoShape 132">
                <a:extLst>
                  <a:ext uri="{FF2B5EF4-FFF2-40B4-BE49-F238E27FC236}">
                    <a16:creationId xmlns:a16="http://schemas.microsoft.com/office/drawing/2014/main" id="{FA2F0F31-D516-1C43-8236-266B26AEF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3" name="AutoShape 133">
                <a:extLst>
                  <a:ext uri="{FF2B5EF4-FFF2-40B4-BE49-F238E27FC236}">
                    <a16:creationId xmlns:a16="http://schemas.microsoft.com/office/drawing/2014/main" id="{6EC2A0FB-C35E-CF41-B938-33BF0264E1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08" name="Rectangle 134">
              <a:extLst>
                <a:ext uri="{FF2B5EF4-FFF2-40B4-BE49-F238E27FC236}">
                  <a16:creationId xmlns:a16="http://schemas.microsoft.com/office/drawing/2014/main" id="{9298A98E-EDE0-4B4A-9352-BE6FAE720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09" name="Group 135">
              <a:extLst>
                <a:ext uri="{FF2B5EF4-FFF2-40B4-BE49-F238E27FC236}">
                  <a16:creationId xmlns:a16="http://schemas.microsoft.com/office/drawing/2014/main" id="{C311DEB1-8226-3E48-8DA5-613E18CFA3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0" name="AutoShape 136">
                <a:extLst>
                  <a:ext uri="{FF2B5EF4-FFF2-40B4-BE49-F238E27FC236}">
                    <a16:creationId xmlns:a16="http://schemas.microsoft.com/office/drawing/2014/main" id="{E45D0285-F719-874E-AD50-E3F28827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1" name="AutoShape 137">
                <a:extLst>
                  <a:ext uri="{FF2B5EF4-FFF2-40B4-BE49-F238E27FC236}">
                    <a16:creationId xmlns:a16="http://schemas.microsoft.com/office/drawing/2014/main" id="{BE16FE12-6196-EF46-A169-0C2675EA5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10" name="Rectangle 138">
              <a:extLst>
                <a:ext uri="{FF2B5EF4-FFF2-40B4-BE49-F238E27FC236}">
                  <a16:creationId xmlns:a16="http://schemas.microsoft.com/office/drawing/2014/main" id="{A7531C2D-AF11-3642-9C87-3B93BEDD6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1" name="Rectangle 139">
              <a:extLst>
                <a:ext uri="{FF2B5EF4-FFF2-40B4-BE49-F238E27FC236}">
                  <a16:creationId xmlns:a16="http://schemas.microsoft.com/office/drawing/2014/main" id="{06C1B7AC-1454-714B-A50F-7F9B42D77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12" name="Group 140">
              <a:extLst>
                <a:ext uri="{FF2B5EF4-FFF2-40B4-BE49-F238E27FC236}">
                  <a16:creationId xmlns:a16="http://schemas.microsoft.com/office/drawing/2014/main" id="{86C62EBF-E65E-4D4B-884D-BA39C6A8B2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28" name="AutoShape 141">
                <a:extLst>
                  <a:ext uri="{FF2B5EF4-FFF2-40B4-BE49-F238E27FC236}">
                    <a16:creationId xmlns:a16="http://schemas.microsoft.com/office/drawing/2014/main" id="{A3E87978-B7EB-E644-B3A8-D8FDCF7E8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9" name="AutoShape 142">
                <a:extLst>
                  <a:ext uri="{FF2B5EF4-FFF2-40B4-BE49-F238E27FC236}">
                    <a16:creationId xmlns:a16="http://schemas.microsoft.com/office/drawing/2014/main" id="{91E0D4CD-2CBB-DD47-8147-BE3E03C96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13" name="Freeform 143">
              <a:extLst>
                <a:ext uri="{FF2B5EF4-FFF2-40B4-BE49-F238E27FC236}">
                  <a16:creationId xmlns:a16="http://schemas.microsoft.com/office/drawing/2014/main" id="{0D682965-15A3-3541-A789-479A47800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14" name="Group 144">
              <a:extLst>
                <a:ext uri="{FF2B5EF4-FFF2-40B4-BE49-F238E27FC236}">
                  <a16:creationId xmlns:a16="http://schemas.microsoft.com/office/drawing/2014/main" id="{0C8D690A-21E1-4146-83A5-7245CAEA8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6" name="AutoShape 145">
                <a:extLst>
                  <a:ext uri="{FF2B5EF4-FFF2-40B4-BE49-F238E27FC236}">
                    <a16:creationId xmlns:a16="http://schemas.microsoft.com/office/drawing/2014/main" id="{7C15E592-E347-A846-AC9F-C18905A61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" name="AutoShape 146">
                <a:extLst>
                  <a:ext uri="{FF2B5EF4-FFF2-40B4-BE49-F238E27FC236}">
                    <a16:creationId xmlns:a16="http://schemas.microsoft.com/office/drawing/2014/main" id="{3D0AF765-217C-594C-B21E-869B0884A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15" name="Rectangle 147">
              <a:extLst>
                <a:ext uri="{FF2B5EF4-FFF2-40B4-BE49-F238E27FC236}">
                  <a16:creationId xmlns:a16="http://schemas.microsoft.com/office/drawing/2014/main" id="{4C635A33-8E8F-7D44-92DB-F6F09BFD8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6" name="Freeform 148">
              <a:extLst>
                <a:ext uri="{FF2B5EF4-FFF2-40B4-BE49-F238E27FC236}">
                  <a16:creationId xmlns:a16="http://schemas.microsoft.com/office/drawing/2014/main" id="{4B503159-D00F-C640-B18B-72CCC4B30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7" name="Freeform 149">
              <a:extLst>
                <a:ext uri="{FF2B5EF4-FFF2-40B4-BE49-F238E27FC236}">
                  <a16:creationId xmlns:a16="http://schemas.microsoft.com/office/drawing/2014/main" id="{83A278D9-086C-BE47-BA0D-A1CB49B9D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8" name="Oval 150">
              <a:extLst>
                <a:ext uri="{FF2B5EF4-FFF2-40B4-BE49-F238E27FC236}">
                  <a16:creationId xmlns:a16="http://schemas.microsoft.com/office/drawing/2014/main" id="{71B59C46-33D8-EC4A-A0CA-4AF6B7EE7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9" name="Freeform 151">
              <a:extLst>
                <a:ext uri="{FF2B5EF4-FFF2-40B4-BE49-F238E27FC236}">
                  <a16:creationId xmlns:a16="http://schemas.microsoft.com/office/drawing/2014/main" id="{3C577FAB-12B4-CA48-B90D-D923F7168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0" name="AutoShape 152">
              <a:extLst>
                <a:ext uri="{FF2B5EF4-FFF2-40B4-BE49-F238E27FC236}">
                  <a16:creationId xmlns:a16="http://schemas.microsoft.com/office/drawing/2014/main" id="{0744BC6B-A26A-7E49-A677-B90EDB08F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1" name="AutoShape 153">
              <a:extLst>
                <a:ext uri="{FF2B5EF4-FFF2-40B4-BE49-F238E27FC236}">
                  <a16:creationId xmlns:a16="http://schemas.microsoft.com/office/drawing/2014/main" id="{574AC8BD-9D1C-FB42-BD21-1A786B862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2" name="Oval 154">
              <a:extLst>
                <a:ext uri="{FF2B5EF4-FFF2-40B4-BE49-F238E27FC236}">
                  <a16:creationId xmlns:a16="http://schemas.microsoft.com/office/drawing/2014/main" id="{5AFE8D2C-0569-3047-AB73-8A9B37AF1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3" name="Oval 155">
              <a:extLst>
                <a:ext uri="{FF2B5EF4-FFF2-40B4-BE49-F238E27FC236}">
                  <a16:creationId xmlns:a16="http://schemas.microsoft.com/office/drawing/2014/main" id="{83B0123B-44CF-B845-B272-496DEB238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Oval 156">
              <a:extLst>
                <a:ext uri="{FF2B5EF4-FFF2-40B4-BE49-F238E27FC236}">
                  <a16:creationId xmlns:a16="http://schemas.microsoft.com/office/drawing/2014/main" id="{FF7ABF78-07FF-FD40-9233-2EC92E7CB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5" name="Rectangle 157">
              <a:extLst>
                <a:ext uri="{FF2B5EF4-FFF2-40B4-BE49-F238E27FC236}">
                  <a16:creationId xmlns:a16="http://schemas.microsoft.com/office/drawing/2014/main" id="{D41F5C27-E8BB-6440-8D30-59C3961E0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34" name="Group 158">
            <a:extLst>
              <a:ext uri="{FF2B5EF4-FFF2-40B4-BE49-F238E27FC236}">
                <a16:creationId xmlns:a16="http://schemas.microsoft.com/office/drawing/2014/main" id="{AEB56919-E56B-7E4E-A7D7-98A288C3B252}"/>
              </a:ext>
            </a:extLst>
          </p:cNvPr>
          <p:cNvGrpSpPr>
            <a:grpSpLocks/>
          </p:cNvGrpSpPr>
          <p:nvPr/>
        </p:nvGrpSpPr>
        <p:grpSpPr bwMode="auto">
          <a:xfrm>
            <a:off x="7790985" y="3015343"/>
            <a:ext cx="390525" cy="641350"/>
            <a:chOff x="4140" y="429"/>
            <a:chExt cx="1425" cy="2396"/>
          </a:xfrm>
        </p:grpSpPr>
        <p:sp>
          <p:nvSpPr>
            <p:cNvPr id="235" name="Freeform 159">
              <a:extLst>
                <a:ext uri="{FF2B5EF4-FFF2-40B4-BE49-F238E27FC236}">
                  <a16:creationId xmlns:a16="http://schemas.microsoft.com/office/drawing/2014/main" id="{86964676-09BA-2F4D-8E07-76EACFD1A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6" name="Rectangle 160">
              <a:extLst>
                <a:ext uri="{FF2B5EF4-FFF2-40B4-BE49-F238E27FC236}">
                  <a16:creationId xmlns:a16="http://schemas.microsoft.com/office/drawing/2014/main" id="{FFAAD933-7081-1940-82D8-3553DCB08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7" name="Freeform 161">
              <a:extLst>
                <a:ext uri="{FF2B5EF4-FFF2-40B4-BE49-F238E27FC236}">
                  <a16:creationId xmlns:a16="http://schemas.microsoft.com/office/drawing/2014/main" id="{D61BDCB9-8C30-1C44-A8F2-0EC386728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8" name="Freeform 162">
              <a:extLst>
                <a:ext uri="{FF2B5EF4-FFF2-40B4-BE49-F238E27FC236}">
                  <a16:creationId xmlns:a16="http://schemas.microsoft.com/office/drawing/2014/main" id="{3E122E01-84B9-6E48-861A-BEEBD7F67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9" name="Rectangle 163">
              <a:extLst>
                <a:ext uri="{FF2B5EF4-FFF2-40B4-BE49-F238E27FC236}">
                  <a16:creationId xmlns:a16="http://schemas.microsoft.com/office/drawing/2014/main" id="{3AD89C6E-5869-C84E-94DF-DD5388863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0" name="Group 164">
              <a:extLst>
                <a:ext uri="{FF2B5EF4-FFF2-40B4-BE49-F238E27FC236}">
                  <a16:creationId xmlns:a16="http://schemas.microsoft.com/office/drawing/2014/main" id="{919F3CC7-4090-E54D-9BA9-E092A8C810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65" name="AutoShape 165">
                <a:extLst>
                  <a:ext uri="{FF2B5EF4-FFF2-40B4-BE49-F238E27FC236}">
                    <a16:creationId xmlns:a16="http://schemas.microsoft.com/office/drawing/2014/main" id="{EAE6002E-6A1D-0B48-BA81-7D9DEC704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6" name="AutoShape 166">
                <a:extLst>
                  <a:ext uri="{FF2B5EF4-FFF2-40B4-BE49-F238E27FC236}">
                    <a16:creationId xmlns:a16="http://schemas.microsoft.com/office/drawing/2014/main" id="{CAA5444A-9857-9149-867E-5562C085E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1" name="Rectangle 167">
              <a:extLst>
                <a:ext uri="{FF2B5EF4-FFF2-40B4-BE49-F238E27FC236}">
                  <a16:creationId xmlns:a16="http://schemas.microsoft.com/office/drawing/2014/main" id="{93E34643-2646-D44C-9D6D-91A5B1C18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2" name="Group 168">
              <a:extLst>
                <a:ext uri="{FF2B5EF4-FFF2-40B4-BE49-F238E27FC236}">
                  <a16:creationId xmlns:a16="http://schemas.microsoft.com/office/drawing/2014/main" id="{652E8D93-E5DE-A34F-9D29-89AB07D056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63" name="AutoShape 169">
                <a:extLst>
                  <a:ext uri="{FF2B5EF4-FFF2-40B4-BE49-F238E27FC236}">
                    <a16:creationId xmlns:a16="http://schemas.microsoft.com/office/drawing/2014/main" id="{AA26172B-FDFE-3D4E-9541-B9BC052C1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4" name="AutoShape 170">
                <a:extLst>
                  <a:ext uri="{FF2B5EF4-FFF2-40B4-BE49-F238E27FC236}">
                    <a16:creationId xmlns:a16="http://schemas.microsoft.com/office/drawing/2014/main" id="{521BB6A8-6D33-7E40-B79B-A911E9D1C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3" name="Rectangle 171">
              <a:extLst>
                <a:ext uri="{FF2B5EF4-FFF2-40B4-BE49-F238E27FC236}">
                  <a16:creationId xmlns:a16="http://schemas.microsoft.com/office/drawing/2014/main" id="{FF73D9CC-AAAC-D341-85A2-89BC26B91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4" name="Rectangle 172">
              <a:extLst>
                <a:ext uri="{FF2B5EF4-FFF2-40B4-BE49-F238E27FC236}">
                  <a16:creationId xmlns:a16="http://schemas.microsoft.com/office/drawing/2014/main" id="{B810EEDB-015F-FD45-9174-E980EC5FA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5" name="Group 173">
              <a:extLst>
                <a:ext uri="{FF2B5EF4-FFF2-40B4-BE49-F238E27FC236}">
                  <a16:creationId xmlns:a16="http://schemas.microsoft.com/office/drawing/2014/main" id="{2E72AE40-DCC2-4948-AD2E-564A2B8A8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61" name="AutoShape 174">
                <a:extLst>
                  <a:ext uri="{FF2B5EF4-FFF2-40B4-BE49-F238E27FC236}">
                    <a16:creationId xmlns:a16="http://schemas.microsoft.com/office/drawing/2014/main" id="{D9D1958B-0DAA-074E-A39D-ABDA1EA5B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2" name="AutoShape 175">
                <a:extLst>
                  <a:ext uri="{FF2B5EF4-FFF2-40B4-BE49-F238E27FC236}">
                    <a16:creationId xmlns:a16="http://schemas.microsoft.com/office/drawing/2014/main" id="{8EFD2DEF-75B3-4B4C-BB17-5FDA1DFD9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6" name="Freeform 176">
              <a:extLst>
                <a:ext uri="{FF2B5EF4-FFF2-40B4-BE49-F238E27FC236}">
                  <a16:creationId xmlns:a16="http://schemas.microsoft.com/office/drawing/2014/main" id="{A52917D9-2F4F-8A4E-A096-B778F3B97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7" name="Group 177">
              <a:extLst>
                <a:ext uri="{FF2B5EF4-FFF2-40B4-BE49-F238E27FC236}">
                  <a16:creationId xmlns:a16="http://schemas.microsoft.com/office/drawing/2014/main" id="{8476C934-1025-054C-BF2F-A686380677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59" name="AutoShape 178">
                <a:extLst>
                  <a:ext uri="{FF2B5EF4-FFF2-40B4-BE49-F238E27FC236}">
                    <a16:creationId xmlns:a16="http://schemas.microsoft.com/office/drawing/2014/main" id="{8DF96225-9AB2-AB48-9090-A03A165D9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0" name="AutoShape 179">
                <a:extLst>
                  <a:ext uri="{FF2B5EF4-FFF2-40B4-BE49-F238E27FC236}">
                    <a16:creationId xmlns:a16="http://schemas.microsoft.com/office/drawing/2014/main" id="{B48F8DCA-7FC5-4D49-89FD-957B14175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8" name="Rectangle 180">
              <a:extLst>
                <a:ext uri="{FF2B5EF4-FFF2-40B4-BE49-F238E27FC236}">
                  <a16:creationId xmlns:a16="http://schemas.microsoft.com/office/drawing/2014/main" id="{82DD01ED-CC62-8E44-B4AF-5AB162B45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Freeform 181">
              <a:extLst>
                <a:ext uri="{FF2B5EF4-FFF2-40B4-BE49-F238E27FC236}">
                  <a16:creationId xmlns:a16="http://schemas.microsoft.com/office/drawing/2014/main" id="{02E0A0DA-75BD-A54E-BFBE-1053BAA47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0" name="Freeform 182">
              <a:extLst>
                <a:ext uri="{FF2B5EF4-FFF2-40B4-BE49-F238E27FC236}">
                  <a16:creationId xmlns:a16="http://schemas.microsoft.com/office/drawing/2014/main" id="{553CF65B-1E90-FF47-BBE8-B5344DE42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Oval 183">
              <a:extLst>
                <a:ext uri="{FF2B5EF4-FFF2-40B4-BE49-F238E27FC236}">
                  <a16:creationId xmlns:a16="http://schemas.microsoft.com/office/drawing/2014/main" id="{1CFB15AC-59D4-2B42-9567-80D6F30EC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2" name="Freeform 184">
              <a:extLst>
                <a:ext uri="{FF2B5EF4-FFF2-40B4-BE49-F238E27FC236}">
                  <a16:creationId xmlns:a16="http://schemas.microsoft.com/office/drawing/2014/main" id="{377D0A48-37B0-984B-9D70-F4CA7EE8A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AutoShape 185">
              <a:extLst>
                <a:ext uri="{FF2B5EF4-FFF2-40B4-BE49-F238E27FC236}">
                  <a16:creationId xmlns:a16="http://schemas.microsoft.com/office/drawing/2014/main" id="{1DF08F1A-8088-4349-B9B6-80E5278DD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4" name="AutoShape 186">
              <a:extLst>
                <a:ext uri="{FF2B5EF4-FFF2-40B4-BE49-F238E27FC236}">
                  <a16:creationId xmlns:a16="http://schemas.microsoft.com/office/drawing/2014/main" id="{AB1FF07F-165E-5C42-A46F-20C492B2A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5" name="Oval 187">
              <a:extLst>
                <a:ext uri="{FF2B5EF4-FFF2-40B4-BE49-F238E27FC236}">
                  <a16:creationId xmlns:a16="http://schemas.microsoft.com/office/drawing/2014/main" id="{246533F9-312A-7949-B6A5-04845D405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6" name="Oval 188">
              <a:extLst>
                <a:ext uri="{FF2B5EF4-FFF2-40B4-BE49-F238E27FC236}">
                  <a16:creationId xmlns:a16="http://schemas.microsoft.com/office/drawing/2014/main" id="{97B4BE6D-9A58-6C4D-98DB-90F92956E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57" name="Oval 189">
              <a:extLst>
                <a:ext uri="{FF2B5EF4-FFF2-40B4-BE49-F238E27FC236}">
                  <a16:creationId xmlns:a16="http://schemas.microsoft.com/office/drawing/2014/main" id="{B4E35ECA-82AF-A74F-9E87-BC1C1318F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8" name="Rectangle 190">
              <a:extLst>
                <a:ext uri="{FF2B5EF4-FFF2-40B4-BE49-F238E27FC236}">
                  <a16:creationId xmlns:a16="http://schemas.microsoft.com/office/drawing/2014/main" id="{32338498-7D1E-F249-A1B6-782EAA13A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7" name="Group 224">
            <a:extLst>
              <a:ext uri="{FF2B5EF4-FFF2-40B4-BE49-F238E27FC236}">
                <a16:creationId xmlns:a16="http://schemas.microsoft.com/office/drawing/2014/main" id="{3B18C9CF-4DB3-9A45-9F2E-A9E7637C3843}"/>
              </a:ext>
            </a:extLst>
          </p:cNvPr>
          <p:cNvGrpSpPr>
            <a:grpSpLocks/>
          </p:cNvGrpSpPr>
          <p:nvPr/>
        </p:nvGrpSpPr>
        <p:grpSpPr bwMode="auto">
          <a:xfrm>
            <a:off x="8945098" y="1753280"/>
            <a:ext cx="390525" cy="641350"/>
            <a:chOff x="4140" y="429"/>
            <a:chExt cx="1425" cy="2396"/>
          </a:xfrm>
        </p:grpSpPr>
        <p:sp>
          <p:nvSpPr>
            <p:cNvPr id="268" name="Freeform 225">
              <a:extLst>
                <a:ext uri="{FF2B5EF4-FFF2-40B4-BE49-F238E27FC236}">
                  <a16:creationId xmlns:a16="http://schemas.microsoft.com/office/drawing/2014/main" id="{8DE393E4-949F-5A47-87BC-37206D62F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Rectangle 226">
              <a:extLst>
                <a:ext uri="{FF2B5EF4-FFF2-40B4-BE49-F238E27FC236}">
                  <a16:creationId xmlns:a16="http://schemas.microsoft.com/office/drawing/2014/main" id="{45AACD86-831C-7245-8042-0EAB26DDB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0" name="Freeform 227">
              <a:extLst>
                <a:ext uri="{FF2B5EF4-FFF2-40B4-BE49-F238E27FC236}">
                  <a16:creationId xmlns:a16="http://schemas.microsoft.com/office/drawing/2014/main" id="{641EE52D-59FB-874A-8BE7-992D8AB38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1" name="Freeform 228">
              <a:extLst>
                <a:ext uri="{FF2B5EF4-FFF2-40B4-BE49-F238E27FC236}">
                  <a16:creationId xmlns:a16="http://schemas.microsoft.com/office/drawing/2014/main" id="{745C23B7-E3E7-3244-8E92-2A519BCE4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2" name="Rectangle 229">
              <a:extLst>
                <a:ext uri="{FF2B5EF4-FFF2-40B4-BE49-F238E27FC236}">
                  <a16:creationId xmlns:a16="http://schemas.microsoft.com/office/drawing/2014/main" id="{53F1BA0D-FC18-8F40-B02C-5E5456D41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3" name="Group 230">
              <a:extLst>
                <a:ext uri="{FF2B5EF4-FFF2-40B4-BE49-F238E27FC236}">
                  <a16:creationId xmlns:a16="http://schemas.microsoft.com/office/drawing/2014/main" id="{3BF69572-674D-F94F-AF3E-6360341D09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98" name="AutoShape 231">
                <a:extLst>
                  <a:ext uri="{FF2B5EF4-FFF2-40B4-BE49-F238E27FC236}">
                    <a16:creationId xmlns:a16="http://schemas.microsoft.com/office/drawing/2014/main" id="{7A3AB9B6-ED54-E640-B88B-6349E66AE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9" name="AutoShape 232">
                <a:extLst>
                  <a:ext uri="{FF2B5EF4-FFF2-40B4-BE49-F238E27FC236}">
                    <a16:creationId xmlns:a16="http://schemas.microsoft.com/office/drawing/2014/main" id="{41885595-164B-5A49-B50B-F202B13B9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4" name="Rectangle 233">
              <a:extLst>
                <a:ext uri="{FF2B5EF4-FFF2-40B4-BE49-F238E27FC236}">
                  <a16:creationId xmlns:a16="http://schemas.microsoft.com/office/drawing/2014/main" id="{1DC47301-CD25-F742-824D-B95A7C78B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5" name="Group 234">
              <a:extLst>
                <a:ext uri="{FF2B5EF4-FFF2-40B4-BE49-F238E27FC236}">
                  <a16:creationId xmlns:a16="http://schemas.microsoft.com/office/drawing/2014/main" id="{ABA534FC-B51E-B545-893B-AA2D360102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96" name="AutoShape 235">
                <a:extLst>
                  <a:ext uri="{FF2B5EF4-FFF2-40B4-BE49-F238E27FC236}">
                    <a16:creationId xmlns:a16="http://schemas.microsoft.com/office/drawing/2014/main" id="{BF3259EE-323A-7B46-BA99-522FF8969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7" name="AutoShape 236">
                <a:extLst>
                  <a:ext uri="{FF2B5EF4-FFF2-40B4-BE49-F238E27FC236}">
                    <a16:creationId xmlns:a16="http://schemas.microsoft.com/office/drawing/2014/main" id="{773E2C4B-E371-8849-89F1-CB3467DA2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6" name="Rectangle 237">
              <a:extLst>
                <a:ext uri="{FF2B5EF4-FFF2-40B4-BE49-F238E27FC236}">
                  <a16:creationId xmlns:a16="http://schemas.microsoft.com/office/drawing/2014/main" id="{65673162-6BD4-FA45-AD7B-65DCCB503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Rectangle 238">
              <a:extLst>
                <a:ext uri="{FF2B5EF4-FFF2-40B4-BE49-F238E27FC236}">
                  <a16:creationId xmlns:a16="http://schemas.microsoft.com/office/drawing/2014/main" id="{EB910949-1BF1-2E43-B251-2F5F6D2BC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8" name="Group 239">
              <a:extLst>
                <a:ext uri="{FF2B5EF4-FFF2-40B4-BE49-F238E27FC236}">
                  <a16:creationId xmlns:a16="http://schemas.microsoft.com/office/drawing/2014/main" id="{4ABA0E07-42B3-1C4B-A798-B21B741191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94" name="AutoShape 240">
                <a:extLst>
                  <a:ext uri="{FF2B5EF4-FFF2-40B4-BE49-F238E27FC236}">
                    <a16:creationId xmlns:a16="http://schemas.microsoft.com/office/drawing/2014/main" id="{833C6885-DF73-A44C-AF35-71696A344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5" name="AutoShape 241">
                <a:extLst>
                  <a:ext uri="{FF2B5EF4-FFF2-40B4-BE49-F238E27FC236}">
                    <a16:creationId xmlns:a16="http://schemas.microsoft.com/office/drawing/2014/main" id="{00053469-6811-F146-9041-0E9ADB93C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9" name="Freeform 242">
              <a:extLst>
                <a:ext uri="{FF2B5EF4-FFF2-40B4-BE49-F238E27FC236}">
                  <a16:creationId xmlns:a16="http://schemas.microsoft.com/office/drawing/2014/main" id="{E93D621E-BD5E-4F41-B292-1FF1D9FD9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80" name="Group 243">
              <a:extLst>
                <a:ext uri="{FF2B5EF4-FFF2-40B4-BE49-F238E27FC236}">
                  <a16:creationId xmlns:a16="http://schemas.microsoft.com/office/drawing/2014/main" id="{D2A4152B-1063-5545-AFB4-C764C9E38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92" name="AutoShape 244">
                <a:extLst>
                  <a:ext uri="{FF2B5EF4-FFF2-40B4-BE49-F238E27FC236}">
                    <a16:creationId xmlns:a16="http://schemas.microsoft.com/office/drawing/2014/main" id="{91B44A19-99F5-3246-B452-E6974C388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3" name="AutoShape 245">
                <a:extLst>
                  <a:ext uri="{FF2B5EF4-FFF2-40B4-BE49-F238E27FC236}">
                    <a16:creationId xmlns:a16="http://schemas.microsoft.com/office/drawing/2014/main" id="{CE7C0896-4736-8044-B538-F09471477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81" name="Rectangle 246">
              <a:extLst>
                <a:ext uri="{FF2B5EF4-FFF2-40B4-BE49-F238E27FC236}">
                  <a16:creationId xmlns:a16="http://schemas.microsoft.com/office/drawing/2014/main" id="{1D6C13B5-BF0F-554A-9CE4-3F075F93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Freeform 247">
              <a:extLst>
                <a:ext uri="{FF2B5EF4-FFF2-40B4-BE49-F238E27FC236}">
                  <a16:creationId xmlns:a16="http://schemas.microsoft.com/office/drawing/2014/main" id="{0F3FBF0A-EAF4-094D-A874-245423181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Freeform 248">
              <a:extLst>
                <a:ext uri="{FF2B5EF4-FFF2-40B4-BE49-F238E27FC236}">
                  <a16:creationId xmlns:a16="http://schemas.microsoft.com/office/drawing/2014/main" id="{EC002925-BD09-784A-9BB4-2AD299FA2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Oval 249">
              <a:extLst>
                <a:ext uri="{FF2B5EF4-FFF2-40B4-BE49-F238E27FC236}">
                  <a16:creationId xmlns:a16="http://schemas.microsoft.com/office/drawing/2014/main" id="{21E73907-A81B-E540-A734-D855A8052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5" name="Freeform 250">
              <a:extLst>
                <a:ext uri="{FF2B5EF4-FFF2-40B4-BE49-F238E27FC236}">
                  <a16:creationId xmlns:a16="http://schemas.microsoft.com/office/drawing/2014/main" id="{7B38A468-42E7-2245-BA7B-6136A4486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6" name="AutoShape 251">
              <a:extLst>
                <a:ext uri="{FF2B5EF4-FFF2-40B4-BE49-F238E27FC236}">
                  <a16:creationId xmlns:a16="http://schemas.microsoft.com/office/drawing/2014/main" id="{F798831B-76D3-634B-A1D7-73487DB6F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7" name="AutoShape 252">
              <a:extLst>
                <a:ext uri="{FF2B5EF4-FFF2-40B4-BE49-F238E27FC236}">
                  <a16:creationId xmlns:a16="http://schemas.microsoft.com/office/drawing/2014/main" id="{93B2ADD1-628A-5B4D-960D-449954DF9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8" name="Oval 253">
              <a:extLst>
                <a:ext uri="{FF2B5EF4-FFF2-40B4-BE49-F238E27FC236}">
                  <a16:creationId xmlns:a16="http://schemas.microsoft.com/office/drawing/2014/main" id="{359740D7-3452-8745-AD4F-78F1EAE69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Oval 254">
              <a:extLst>
                <a:ext uri="{FF2B5EF4-FFF2-40B4-BE49-F238E27FC236}">
                  <a16:creationId xmlns:a16="http://schemas.microsoft.com/office/drawing/2014/main" id="{6953048C-3B45-C945-95BD-05D0D95F9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90" name="Oval 255">
              <a:extLst>
                <a:ext uri="{FF2B5EF4-FFF2-40B4-BE49-F238E27FC236}">
                  <a16:creationId xmlns:a16="http://schemas.microsoft.com/office/drawing/2014/main" id="{FCF3244C-B9E8-DF49-A3D0-C0D2140BA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Rectangle 256">
              <a:extLst>
                <a:ext uri="{FF2B5EF4-FFF2-40B4-BE49-F238E27FC236}">
                  <a16:creationId xmlns:a16="http://schemas.microsoft.com/office/drawing/2014/main" id="{66CCCCC0-CA45-934C-8FFC-B89439DE4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00" name="Group 257">
            <a:extLst>
              <a:ext uri="{FF2B5EF4-FFF2-40B4-BE49-F238E27FC236}">
                <a16:creationId xmlns:a16="http://schemas.microsoft.com/office/drawing/2014/main" id="{6D88D42C-B784-1546-97B0-1AA7D6A27EC3}"/>
              </a:ext>
            </a:extLst>
          </p:cNvPr>
          <p:cNvGrpSpPr>
            <a:grpSpLocks/>
          </p:cNvGrpSpPr>
          <p:nvPr/>
        </p:nvGrpSpPr>
        <p:grpSpPr bwMode="auto">
          <a:xfrm>
            <a:off x="9761073" y="3005818"/>
            <a:ext cx="390525" cy="641350"/>
            <a:chOff x="4140" y="429"/>
            <a:chExt cx="1425" cy="2396"/>
          </a:xfrm>
        </p:grpSpPr>
        <p:sp>
          <p:nvSpPr>
            <p:cNvPr id="301" name="Freeform 258">
              <a:extLst>
                <a:ext uri="{FF2B5EF4-FFF2-40B4-BE49-F238E27FC236}">
                  <a16:creationId xmlns:a16="http://schemas.microsoft.com/office/drawing/2014/main" id="{702EC307-F8E6-434D-B445-B2F47A942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259">
              <a:extLst>
                <a:ext uri="{FF2B5EF4-FFF2-40B4-BE49-F238E27FC236}">
                  <a16:creationId xmlns:a16="http://schemas.microsoft.com/office/drawing/2014/main" id="{07437252-B53D-9D40-813F-304E5CD00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3" name="Freeform 260">
              <a:extLst>
                <a:ext uri="{FF2B5EF4-FFF2-40B4-BE49-F238E27FC236}">
                  <a16:creationId xmlns:a16="http://schemas.microsoft.com/office/drawing/2014/main" id="{EC373583-A9BD-FC4E-A47E-4602AA39D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Freeform 261">
              <a:extLst>
                <a:ext uri="{FF2B5EF4-FFF2-40B4-BE49-F238E27FC236}">
                  <a16:creationId xmlns:a16="http://schemas.microsoft.com/office/drawing/2014/main" id="{D1E0B0A0-C834-9D4D-9DDD-D4222C181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5" name="Rectangle 262">
              <a:extLst>
                <a:ext uri="{FF2B5EF4-FFF2-40B4-BE49-F238E27FC236}">
                  <a16:creationId xmlns:a16="http://schemas.microsoft.com/office/drawing/2014/main" id="{B2DA4C56-6E4F-4F46-A99C-698FAADDB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6" name="Group 263">
              <a:extLst>
                <a:ext uri="{FF2B5EF4-FFF2-40B4-BE49-F238E27FC236}">
                  <a16:creationId xmlns:a16="http://schemas.microsoft.com/office/drawing/2014/main" id="{0476FEFE-2DC6-2148-99D9-A5C054B12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31" name="AutoShape 264">
                <a:extLst>
                  <a:ext uri="{FF2B5EF4-FFF2-40B4-BE49-F238E27FC236}">
                    <a16:creationId xmlns:a16="http://schemas.microsoft.com/office/drawing/2014/main" id="{81145D7E-D3D7-0D4C-A411-943EBD5AA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2" name="AutoShape 265">
                <a:extLst>
                  <a:ext uri="{FF2B5EF4-FFF2-40B4-BE49-F238E27FC236}">
                    <a16:creationId xmlns:a16="http://schemas.microsoft.com/office/drawing/2014/main" id="{67891F44-03D3-CF47-86FB-FB0C31AF65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7" name="Rectangle 266">
              <a:extLst>
                <a:ext uri="{FF2B5EF4-FFF2-40B4-BE49-F238E27FC236}">
                  <a16:creationId xmlns:a16="http://schemas.microsoft.com/office/drawing/2014/main" id="{1D029B33-0C7B-864F-B801-978A4B8FD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8" name="Group 267">
              <a:extLst>
                <a:ext uri="{FF2B5EF4-FFF2-40B4-BE49-F238E27FC236}">
                  <a16:creationId xmlns:a16="http://schemas.microsoft.com/office/drawing/2014/main" id="{8A3352FE-9285-9E4C-BF29-D635003DF9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9" name="AutoShape 268">
                <a:extLst>
                  <a:ext uri="{FF2B5EF4-FFF2-40B4-BE49-F238E27FC236}">
                    <a16:creationId xmlns:a16="http://schemas.microsoft.com/office/drawing/2014/main" id="{CC6637ED-E66A-004E-AE38-F32E55EC5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0" name="AutoShape 269">
                <a:extLst>
                  <a:ext uri="{FF2B5EF4-FFF2-40B4-BE49-F238E27FC236}">
                    <a16:creationId xmlns:a16="http://schemas.microsoft.com/office/drawing/2014/main" id="{99FAA76E-7386-FC45-ACF1-30D129724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9" name="Rectangle 270">
              <a:extLst>
                <a:ext uri="{FF2B5EF4-FFF2-40B4-BE49-F238E27FC236}">
                  <a16:creationId xmlns:a16="http://schemas.microsoft.com/office/drawing/2014/main" id="{AFCC8C61-44F6-2242-8855-E7238EE55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Rectangle 271">
              <a:extLst>
                <a:ext uri="{FF2B5EF4-FFF2-40B4-BE49-F238E27FC236}">
                  <a16:creationId xmlns:a16="http://schemas.microsoft.com/office/drawing/2014/main" id="{5F416F68-F5C3-E047-86DD-2B69313C9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11" name="Group 272">
              <a:extLst>
                <a:ext uri="{FF2B5EF4-FFF2-40B4-BE49-F238E27FC236}">
                  <a16:creationId xmlns:a16="http://schemas.microsoft.com/office/drawing/2014/main" id="{63D616E2-37F9-FA41-93A3-EC867A9C9D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27" name="AutoShape 273">
                <a:extLst>
                  <a:ext uri="{FF2B5EF4-FFF2-40B4-BE49-F238E27FC236}">
                    <a16:creationId xmlns:a16="http://schemas.microsoft.com/office/drawing/2014/main" id="{666D6CE3-43E0-B641-9B47-80DA04FB01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8" name="AutoShape 274">
                <a:extLst>
                  <a:ext uri="{FF2B5EF4-FFF2-40B4-BE49-F238E27FC236}">
                    <a16:creationId xmlns:a16="http://schemas.microsoft.com/office/drawing/2014/main" id="{D94D4D24-3A62-4346-A4B0-AF4901D56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12" name="Freeform 275">
              <a:extLst>
                <a:ext uri="{FF2B5EF4-FFF2-40B4-BE49-F238E27FC236}">
                  <a16:creationId xmlns:a16="http://schemas.microsoft.com/office/drawing/2014/main" id="{5502E20D-D3F9-1445-AE1A-C5A9B7BBB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13" name="Group 276">
              <a:extLst>
                <a:ext uri="{FF2B5EF4-FFF2-40B4-BE49-F238E27FC236}">
                  <a16:creationId xmlns:a16="http://schemas.microsoft.com/office/drawing/2014/main" id="{88289607-2CB3-6846-972E-267A38967E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25" name="AutoShape 277">
                <a:extLst>
                  <a:ext uri="{FF2B5EF4-FFF2-40B4-BE49-F238E27FC236}">
                    <a16:creationId xmlns:a16="http://schemas.microsoft.com/office/drawing/2014/main" id="{4D384432-D7DC-704B-9036-8E7B3A293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6" name="AutoShape 278">
                <a:extLst>
                  <a:ext uri="{FF2B5EF4-FFF2-40B4-BE49-F238E27FC236}">
                    <a16:creationId xmlns:a16="http://schemas.microsoft.com/office/drawing/2014/main" id="{D9C2A3A1-5244-A14A-8274-DFC1383E5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14" name="Rectangle 279">
              <a:extLst>
                <a:ext uri="{FF2B5EF4-FFF2-40B4-BE49-F238E27FC236}">
                  <a16:creationId xmlns:a16="http://schemas.microsoft.com/office/drawing/2014/main" id="{B1F8DD2B-C939-2C43-B20B-2B1AD74D4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Freeform 280">
              <a:extLst>
                <a:ext uri="{FF2B5EF4-FFF2-40B4-BE49-F238E27FC236}">
                  <a16:creationId xmlns:a16="http://schemas.microsoft.com/office/drawing/2014/main" id="{F16DC7B2-4515-5543-B12A-6165D6E2E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Freeform 281">
              <a:extLst>
                <a:ext uri="{FF2B5EF4-FFF2-40B4-BE49-F238E27FC236}">
                  <a16:creationId xmlns:a16="http://schemas.microsoft.com/office/drawing/2014/main" id="{004AE2FC-7231-E64A-BEBE-ADCA412A0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7" name="Oval 282">
              <a:extLst>
                <a:ext uri="{FF2B5EF4-FFF2-40B4-BE49-F238E27FC236}">
                  <a16:creationId xmlns:a16="http://schemas.microsoft.com/office/drawing/2014/main" id="{5A6BAD53-D0CF-DF42-803B-A591FE492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8" name="Freeform 283">
              <a:extLst>
                <a:ext uri="{FF2B5EF4-FFF2-40B4-BE49-F238E27FC236}">
                  <a16:creationId xmlns:a16="http://schemas.microsoft.com/office/drawing/2014/main" id="{37D6350E-473C-2F48-8443-85DB0303D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9" name="AutoShape 284">
              <a:extLst>
                <a:ext uri="{FF2B5EF4-FFF2-40B4-BE49-F238E27FC236}">
                  <a16:creationId xmlns:a16="http://schemas.microsoft.com/office/drawing/2014/main" id="{BC07E322-3708-CF4A-90EA-569EBA34D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AutoShape 285">
              <a:extLst>
                <a:ext uri="{FF2B5EF4-FFF2-40B4-BE49-F238E27FC236}">
                  <a16:creationId xmlns:a16="http://schemas.microsoft.com/office/drawing/2014/main" id="{13CC96E0-B269-1C41-8B8A-26D7B49CC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Oval 286">
              <a:extLst>
                <a:ext uri="{FF2B5EF4-FFF2-40B4-BE49-F238E27FC236}">
                  <a16:creationId xmlns:a16="http://schemas.microsoft.com/office/drawing/2014/main" id="{B778BB94-7A1A-2A49-A8EF-9BB086F52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Oval 287">
              <a:extLst>
                <a:ext uri="{FF2B5EF4-FFF2-40B4-BE49-F238E27FC236}">
                  <a16:creationId xmlns:a16="http://schemas.microsoft.com/office/drawing/2014/main" id="{F501B229-B7EF-6B41-9F50-357DBD633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23" name="Oval 288">
              <a:extLst>
                <a:ext uri="{FF2B5EF4-FFF2-40B4-BE49-F238E27FC236}">
                  <a16:creationId xmlns:a16="http://schemas.microsoft.com/office/drawing/2014/main" id="{B00DA42E-62A3-B349-A633-497D45856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Rectangle 289">
              <a:extLst>
                <a:ext uri="{FF2B5EF4-FFF2-40B4-BE49-F238E27FC236}">
                  <a16:creationId xmlns:a16="http://schemas.microsoft.com/office/drawing/2014/main" id="{238D91CD-38E8-4C4C-BE90-4508D42E5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67" name="Slide Number Placeholder 2">
            <a:extLst>
              <a:ext uri="{FF2B5EF4-FFF2-40B4-BE49-F238E27FC236}">
                <a16:creationId xmlns:a16="http://schemas.microsoft.com/office/drawing/2014/main" id="{0480BCEF-F94C-E34B-B55C-97CE664B5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33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3" grpId="0"/>
      <p:bldP spid="184" grpId="0"/>
      <p:bldP spid="185" grpId="0"/>
      <p:bldP spid="186" grpId="0"/>
      <p:bldP spid="187" grpId="0"/>
      <p:bldP spid="188" grpId="0"/>
      <p:bldP spid="190" grpId="0"/>
      <p:bldP spid="19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 name resolution: recursive query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171" name="Text Box 5">
            <a:extLst>
              <a:ext uri="{FF2B5EF4-FFF2-40B4-BE49-F238E27FC236}">
                <a16:creationId xmlns:a16="http://schemas.microsoft.com/office/drawing/2014/main" id="{5980C4D7-7160-6843-9829-B4A4351B5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8154" y="3848735"/>
            <a:ext cx="181652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requesting host at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1" u="none" strike="noStrike" kern="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engineering.nyu.edu</a:t>
            </a:r>
            <a:endParaRPr kumimoji="0" lang="en-US" altLang="en-US" sz="1400" b="0" i="1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2" name="Text Box 6">
            <a:extLst>
              <a:ext uri="{FF2B5EF4-FFF2-40B4-BE49-F238E27FC236}">
                <a16:creationId xmlns:a16="http://schemas.microsoft.com/office/drawing/2014/main" id="{0572A6CE-4DDA-D648-8802-F03C444E2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9161" y="4208147"/>
            <a:ext cx="18780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gaia.cs.umass.edu</a:t>
            </a:r>
            <a:endParaRPr kumimoji="0" lang="en-US" altLang="en-US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" name="Text Box 17">
            <a:extLst>
              <a:ext uri="{FF2B5EF4-FFF2-40B4-BE49-F238E27FC236}">
                <a16:creationId xmlns:a16="http://schemas.microsoft.com/office/drawing/2014/main" id="{82144ED5-2C8E-184D-A863-C3B672AB3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8588" y="1322438"/>
            <a:ext cx="20113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root DNS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4" name="Line 18">
            <a:extLst>
              <a:ext uri="{FF2B5EF4-FFF2-40B4-BE49-F238E27FC236}">
                <a16:creationId xmlns:a16="http://schemas.microsoft.com/office/drawing/2014/main" id="{0055E9E5-6DE8-1543-9989-1B8A533D40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04927" y="3275781"/>
            <a:ext cx="1196994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5" name="Line 19">
            <a:extLst>
              <a:ext uri="{FF2B5EF4-FFF2-40B4-BE49-F238E27FC236}">
                <a16:creationId xmlns:a16="http://schemas.microsoft.com/office/drawing/2014/main" id="{5959B616-2817-F149-AD5A-71429EF235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84477" y="2005693"/>
            <a:ext cx="914400" cy="9715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6" name="Line 20">
            <a:extLst>
              <a:ext uri="{FF2B5EF4-FFF2-40B4-BE49-F238E27FC236}">
                <a16:creationId xmlns:a16="http://schemas.microsoft.com/office/drawing/2014/main" id="{6EF73249-815F-C548-BC5E-38E4ACE60E79}"/>
              </a:ext>
            </a:extLst>
          </p:cNvPr>
          <p:cNvSpPr>
            <a:spLocks noChangeShapeType="1"/>
          </p:cNvSpPr>
          <p:nvPr/>
        </p:nvSpPr>
        <p:spPr bwMode="auto">
          <a:xfrm>
            <a:off x="9672062" y="3760198"/>
            <a:ext cx="2427" cy="702311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" name="Line 21">
            <a:extLst>
              <a:ext uri="{FF2B5EF4-FFF2-40B4-BE49-F238E27FC236}">
                <a16:creationId xmlns:a16="http://schemas.microsoft.com/office/drawing/2014/main" id="{CEC0960C-844E-6F44-83D5-7DC0B1F8A21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491701" y="3747010"/>
            <a:ext cx="2427" cy="734919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" name="Line 22">
            <a:extLst>
              <a:ext uri="{FF2B5EF4-FFF2-40B4-BE49-F238E27FC236}">
                <a16:creationId xmlns:a16="http://schemas.microsoft.com/office/drawing/2014/main" id="{1CAC12BF-7C29-F640-93E6-9DF1650DE0DF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8381" y="2075731"/>
            <a:ext cx="405154" cy="841218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9" name="Line 23">
            <a:extLst>
              <a:ext uri="{FF2B5EF4-FFF2-40B4-BE49-F238E27FC236}">
                <a16:creationId xmlns:a16="http://schemas.microsoft.com/office/drawing/2014/main" id="{349E5526-4318-4744-A470-D0A69AD70F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97203" y="3439703"/>
            <a:ext cx="1319232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80" name="Group 24">
            <a:extLst>
              <a:ext uri="{FF2B5EF4-FFF2-40B4-BE49-F238E27FC236}">
                <a16:creationId xmlns:a16="http://schemas.microsoft.com/office/drawing/2014/main" id="{25257205-98B6-614F-8BDC-3E790117BE54}"/>
              </a:ext>
            </a:extLst>
          </p:cNvPr>
          <p:cNvGrpSpPr>
            <a:grpSpLocks/>
          </p:cNvGrpSpPr>
          <p:nvPr/>
        </p:nvGrpSpPr>
        <p:grpSpPr bwMode="auto">
          <a:xfrm>
            <a:off x="6374803" y="3847199"/>
            <a:ext cx="1876425" cy="554038"/>
            <a:chOff x="2838" y="2132"/>
            <a:chExt cx="1182" cy="349"/>
          </a:xfrm>
        </p:grpSpPr>
        <p:sp>
          <p:nvSpPr>
            <p:cNvPr id="181" name="Rectangle 25">
              <a:extLst>
                <a:ext uri="{FF2B5EF4-FFF2-40B4-BE49-F238E27FC236}">
                  <a16:creationId xmlns:a16="http://schemas.microsoft.com/office/drawing/2014/main" id="{D65FCF25-F405-B748-88E8-10A3D8396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8" y="2178"/>
              <a:ext cx="1182" cy="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2" name="Text Box 26">
              <a:extLst>
                <a:ext uri="{FF2B5EF4-FFF2-40B4-BE49-F238E27FC236}">
                  <a16:creationId xmlns:a16="http://schemas.microsoft.com/office/drawing/2014/main" id="{E1FF55F2-CAA3-F740-9BE9-AB0BAF4EF8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7" y="2132"/>
              <a:ext cx="108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local DNS server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</a:t>
              </a:r>
              <a:r>
                <a:rPr kumimoji="0" lang="en-US" alt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</a:t>
              </a:r>
              <a:r>
                <a:rPr kumimoji="0" lang="en-US" alt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nyu</a:t>
              </a:r>
              <a:r>
                <a:rPr kumimoji="0" lang="en-US" alt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</a:t>
              </a:r>
              <a:r>
                <a:rPr kumimoji="0" lang="en-US" alt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edu</a:t>
              </a:r>
              <a:endParaRPr kumimoji="0" lang="en-US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83" name="Text Box 27">
            <a:extLst>
              <a:ext uri="{FF2B5EF4-FFF2-40B4-BE49-F238E27FC236}">
                <a16:creationId xmlns:a16="http://schemas.microsoft.com/office/drawing/2014/main" id="{89A9D659-504E-DE4E-B6CF-35E06A82E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5191" y="288670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4" name="Text Box 28">
            <a:extLst>
              <a:ext uri="{FF2B5EF4-FFF2-40B4-BE49-F238E27FC236}">
                <a16:creationId xmlns:a16="http://schemas.microsoft.com/office/drawing/2014/main" id="{72F042CE-6C6C-7040-AA88-05028C243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4177" y="222318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5" name="Text Box 29">
            <a:extLst>
              <a:ext uri="{FF2B5EF4-FFF2-40B4-BE49-F238E27FC236}">
                <a16:creationId xmlns:a16="http://schemas.microsoft.com/office/drawing/2014/main" id="{E4355CE5-EFAB-8E4F-AA84-68513D8FC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5965" y="2130702"/>
            <a:ext cx="11965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6" name="Text Box 30">
            <a:extLst>
              <a:ext uri="{FF2B5EF4-FFF2-40B4-BE49-F238E27FC236}">
                <a16:creationId xmlns:a16="http://schemas.microsoft.com/office/drawing/2014/main" id="{61F544AA-6B92-714B-84C9-4070F63CA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1511" y="3917024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4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7" name="Text Box 31">
            <a:extLst>
              <a:ext uri="{FF2B5EF4-FFF2-40B4-BE49-F238E27FC236}">
                <a16:creationId xmlns:a16="http://schemas.microsoft.com/office/drawing/2014/main" id="{30095F9A-09A7-2540-B6C0-0D32BAB45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30827" y="3968637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5</a:t>
            </a:r>
            <a:endParaRPr kumimoji="0" lang="en-US" altLang="en-US" sz="24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8" name="Text Box 32">
            <a:extLst>
              <a:ext uri="{FF2B5EF4-FFF2-40B4-BE49-F238E27FC236}">
                <a16:creationId xmlns:a16="http://schemas.microsoft.com/office/drawing/2014/main" id="{AB8F7B88-B6E0-EF40-999E-00C192F32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4934" y="268526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6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9" name="Text Box 60">
            <a:extLst>
              <a:ext uri="{FF2B5EF4-FFF2-40B4-BE49-F238E27FC236}">
                <a16:creationId xmlns:a16="http://schemas.microsoft.com/office/drawing/2014/main" id="{9260634C-BE01-F74D-BF1A-744B534DD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6977" y="5214030"/>
            <a:ext cx="23971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authoritative DNS server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dns.cs.umass.edu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0" name="Text Box 61">
            <a:extLst>
              <a:ext uri="{FF2B5EF4-FFF2-40B4-BE49-F238E27FC236}">
                <a16:creationId xmlns:a16="http://schemas.microsoft.com/office/drawing/2014/main" id="{6085ED00-1F5E-0643-A173-419315EE3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2727" y="2626662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7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1" name="Text Box 62">
            <a:extLst>
              <a:ext uri="{FF2B5EF4-FFF2-40B4-BE49-F238E27FC236}">
                <a16:creationId xmlns:a16="http://schemas.microsoft.com/office/drawing/2014/main" id="{31298658-8B21-7440-B171-ED6F192C9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5714" y="3470502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8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2" name="Line 63">
            <a:extLst>
              <a:ext uri="{FF2B5EF4-FFF2-40B4-BE49-F238E27FC236}">
                <a16:creationId xmlns:a16="http://schemas.microsoft.com/office/drawing/2014/main" id="{10C66233-6CC9-374E-8305-B82B34B3764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981775" y="2427554"/>
            <a:ext cx="344289" cy="6454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3" name="Line 64">
            <a:extLst>
              <a:ext uri="{FF2B5EF4-FFF2-40B4-BE49-F238E27FC236}">
                <a16:creationId xmlns:a16="http://schemas.microsoft.com/office/drawing/2014/main" id="{BAF9BA4A-0868-F849-BA68-582D117DCF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92268" y="2275514"/>
            <a:ext cx="710991" cy="774754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4" name="Text Box 65">
            <a:extLst>
              <a:ext uri="{FF2B5EF4-FFF2-40B4-BE49-F238E27FC236}">
                <a16:creationId xmlns:a16="http://schemas.microsoft.com/office/drawing/2014/main" id="{8797BCED-3D71-5A4B-8881-BCE8144E8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2504" y="2971557"/>
            <a:ext cx="20113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TLD DNS server</a:t>
            </a: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95" name="Group 86">
            <a:extLst>
              <a:ext uri="{FF2B5EF4-FFF2-40B4-BE49-F238E27FC236}">
                <a16:creationId xmlns:a16="http://schemas.microsoft.com/office/drawing/2014/main" id="{75CA10E2-E46A-8244-A966-A51F3D99FE1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526900" y="4590027"/>
            <a:ext cx="787391" cy="614055"/>
            <a:chOff x="-44" y="1473"/>
            <a:chExt cx="981" cy="1105"/>
          </a:xfrm>
        </p:grpSpPr>
        <p:pic>
          <p:nvPicPr>
            <p:cNvPr id="196" name="Picture 87" descr="desktop_computer_stylized_medium">
              <a:extLst>
                <a:ext uri="{FF2B5EF4-FFF2-40B4-BE49-F238E27FC236}">
                  <a16:creationId xmlns:a16="http://schemas.microsoft.com/office/drawing/2014/main" id="{71723812-15F4-5248-BF42-895CB471AE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7" name="Freeform 88">
              <a:extLst>
                <a:ext uri="{FF2B5EF4-FFF2-40B4-BE49-F238E27FC236}">
                  <a16:creationId xmlns:a16="http://schemas.microsoft.com/office/drawing/2014/main" id="{4B3596A6-2AD0-DC45-8E8C-2A75454E7B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98" name="Group 89">
            <a:extLst>
              <a:ext uri="{FF2B5EF4-FFF2-40B4-BE49-F238E27FC236}">
                <a16:creationId xmlns:a16="http://schemas.microsoft.com/office/drawing/2014/main" id="{06C72D69-BC87-104E-99A1-1FE2BBFDF3AB}"/>
              </a:ext>
            </a:extLst>
          </p:cNvPr>
          <p:cNvGrpSpPr>
            <a:grpSpLocks/>
          </p:cNvGrpSpPr>
          <p:nvPr/>
        </p:nvGrpSpPr>
        <p:grpSpPr bwMode="auto">
          <a:xfrm>
            <a:off x="5099109" y="3053085"/>
            <a:ext cx="883580" cy="766310"/>
            <a:chOff x="-44" y="1473"/>
            <a:chExt cx="981" cy="1105"/>
          </a:xfrm>
        </p:grpSpPr>
        <p:pic>
          <p:nvPicPr>
            <p:cNvPr id="199" name="Picture 90" descr="desktop_computer_stylized_medium">
              <a:extLst>
                <a:ext uri="{FF2B5EF4-FFF2-40B4-BE49-F238E27FC236}">
                  <a16:creationId xmlns:a16="http://schemas.microsoft.com/office/drawing/2014/main" id="{8EECB2CE-1B4C-2746-A9F6-C35C4B960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0" name="Freeform 91">
              <a:extLst>
                <a:ext uri="{FF2B5EF4-FFF2-40B4-BE49-F238E27FC236}">
                  <a16:creationId xmlns:a16="http://schemas.microsoft.com/office/drawing/2014/main" id="{D65AC841-4780-A94B-9F97-1107EEE46B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01" name="Group 125">
            <a:extLst>
              <a:ext uri="{FF2B5EF4-FFF2-40B4-BE49-F238E27FC236}">
                <a16:creationId xmlns:a16="http://schemas.microsoft.com/office/drawing/2014/main" id="{724CF7FE-3214-0741-AD8D-7483973CF725}"/>
              </a:ext>
            </a:extLst>
          </p:cNvPr>
          <p:cNvGrpSpPr>
            <a:grpSpLocks/>
          </p:cNvGrpSpPr>
          <p:nvPr/>
        </p:nvGrpSpPr>
        <p:grpSpPr bwMode="auto">
          <a:xfrm>
            <a:off x="9410102" y="4528230"/>
            <a:ext cx="390525" cy="641350"/>
            <a:chOff x="4140" y="429"/>
            <a:chExt cx="1425" cy="2396"/>
          </a:xfrm>
        </p:grpSpPr>
        <p:sp>
          <p:nvSpPr>
            <p:cNvPr id="202" name="Freeform 126">
              <a:extLst>
                <a:ext uri="{FF2B5EF4-FFF2-40B4-BE49-F238E27FC236}">
                  <a16:creationId xmlns:a16="http://schemas.microsoft.com/office/drawing/2014/main" id="{430EC70E-0BF7-F44C-8DEF-C9A33626D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3" name="Rectangle 127">
              <a:extLst>
                <a:ext uri="{FF2B5EF4-FFF2-40B4-BE49-F238E27FC236}">
                  <a16:creationId xmlns:a16="http://schemas.microsoft.com/office/drawing/2014/main" id="{6C288CD0-9AED-1548-9DEF-7CF8E72A0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4" name="Freeform 128">
              <a:extLst>
                <a:ext uri="{FF2B5EF4-FFF2-40B4-BE49-F238E27FC236}">
                  <a16:creationId xmlns:a16="http://schemas.microsoft.com/office/drawing/2014/main" id="{08551039-74E8-F44D-8449-133AF9BF8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5" name="Freeform 129">
              <a:extLst>
                <a:ext uri="{FF2B5EF4-FFF2-40B4-BE49-F238E27FC236}">
                  <a16:creationId xmlns:a16="http://schemas.microsoft.com/office/drawing/2014/main" id="{D41FFC6C-D9E1-E74F-BF15-4894E774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06" name="Rectangle 130">
              <a:extLst>
                <a:ext uri="{FF2B5EF4-FFF2-40B4-BE49-F238E27FC236}">
                  <a16:creationId xmlns:a16="http://schemas.microsoft.com/office/drawing/2014/main" id="{4AA5429D-F727-884E-96D1-EA63944E5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07" name="Group 131">
              <a:extLst>
                <a:ext uri="{FF2B5EF4-FFF2-40B4-BE49-F238E27FC236}">
                  <a16:creationId xmlns:a16="http://schemas.microsoft.com/office/drawing/2014/main" id="{9CE31B7B-945E-6B44-B446-849D24418C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2" name="AutoShape 132">
                <a:extLst>
                  <a:ext uri="{FF2B5EF4-FFF2-40B4-BE49-F238E27FC236}">
                    <a16:creationId xmlns:a16="http://schemas.microsoft.com/office/drawing/2014/main" id="{FA2F0F31-D516-1C43-8236-266B26AEF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3" name="AutoShape 133">
                <a:extLst>
                  <a:ext uri="{FF2B5EF4-FFF2-40B4-BE49-F238E27FC236}">
                    <a16:creationId xmlns:a16="http://schemas.microsoft.com/office/drawing/2014/main" id="{6EC2A0FB-C35E-CF41-B938-33BF0264E1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08" name="Rectangle 134">
              <a:extLst>
                <a:ext uri="{FF2B5EF4-FFF2-40B4-BE49-F238E27FC236}">
                  <a16:creationId xmlns:a16="http://schemas.microsoft.com/office/drawing/2014/main" id="{9298A98E-EDE0-4B4A-9352-BE6FAE720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09" name="Group 135">
              <a:extLst>
                <a:ext uri="{FF2B5EF4-FFF2-40B4-BE49-F238E27FC236}">
                  <a16:creationId xmlns:a16="http://schemas.microsoft.com/office/drawing/2014/main" id="{C311DEB1-8226-3E48-8DA5-613E18CFA3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0" name="AutoShape 136">
                <a:extLst>
                  <a:ext uri="{FF2B5EF4-FFF2-40B4-BE49-F238E27FC236}">
                    <a16:creationId xmlns:a16="http://schemas.microsoft.com/office/drawing/2014/main" id="{E45D0285-F719-874E-AD50-E3F28827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1" name="AutoShape 137">
                <a:extLst>
                  <a:ext uri="{FF2B5EF4-FFF2-40B4-BE49-F238E27FC236}">
                    <a16:creationId xmlns:a16="http://schemas.microsoft.com/office/drawing/2014/main" id="{BE16FE12-6196-EF46-A169-0C2675EA5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10" name="Rectangle 138">
              <a:extLst>
                <a:ext uri="{FF2B5EF4-FFF2-40B4-BE49-F238E27FC236}">
                  <a16:creationId xmlns:a16="http://schemas.microsoft.com/office/drawing/2014/main" id="{A7531C2D-AF11-3642-9C87-3B93BEDD6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1" name="Rectangle 139">
              <a:extLst>
                <a:ext uri="{FF2B5EF4-FFF2-40B4-BE49-F238E27FC236}">
                  <a16:creationId xmlns:a16="http://schemas.microsoft.com/office/drawing/2014/main" id="{06C1B7AC-1454-714B-A50F-7F9B42D77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12" name="Group 140">
              <a:extLst>
                <a:ext uri="{FF2B5EF4-FFF2-40B4-BE49-F238E27FC236}">
                  <a16:creationId xmlns:a16="http://schemas.microsoft.com/office/drawing/2014/main" id="{86C62EBF-E65E-4D4B-884D-BA39C6A8B2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28" name="AutoShape 141">
                <a:extLst>
                  <a:ext uri="{FF2B5EF4-FFF2-40B4-BE49-F238E27FC236}">
                    <a16:creationId xmlns:a16="http://schemas.microsoft.com/office/drawing/2014/main" id="{A3E87978-B7EB-E644-B3A8-D8FDCF7E8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9" name="AutoShape 142">
                <a:extLst>
                  <a:ext uri="{FF2B5EF4-FFF2-40B4-BE49-F238E27FC236}">
                    <a16:creationId xmlns:a16="http://schemas.microsoft.com/office/drawing/2014/main" id="{91E0D4CD-2CBB-DD47-8147-BE3E03C96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13" name="Freeform 143">
              <a:extLst>
                <a:ext uri="{FF2B5EF4-FFF2-40B4-BE49-F238E27FC236}">
                  <a16:creationId xmlns:a16="http://schemas.microsoft.com/office/drawing/2014/main" id="{0D682965-15A3-3541-A789-479A47800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14" name="Group 144">
              <a:extLst>
                <a:ext uri="{FF2B5EF4-FFF2-40B4-BE49-F238E27FC236}">
                  <a16:creationId xmlns:a16="http://schemas.microsoft.com/office/drawing/2014/main" id="{0C8D690A-21E1-4146-83A5-7245CAEA83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26" name="AutoShape 145">
                <a:extLst>
                  <a:ext uri="{FF2B5EF4-FFF2-40B4-BE49-F238E27FC236}">
                    <a16:creationId xmlns:a16="http://schemas.microsoft.com/office/drawing/2014/main" id="{7C15E592-E347-A846-AC9F-C18905A61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" name="AutoShape 146">
                <a:extLst>
                  <a:ext uri="{FF2B5EF4-FFF2-40B4-BE49-F238E27FC236}">
                    <a16:creationId xmlns:a16="http://schemas.microsoft.com/office/drawing/2014/main" id="{3D0AF765-217C-594C-B21E-869B0884A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15" name="Rectangle 147">
              <a:extLst>
                <a:ext uri="{FF2B5EF4-FFF2-40B4-BE49-F238E27FC236}">
                  <a16:creationId xmlns:a16="http://schemas.microsoft.com/office/drawing/2014/main" id="{4C635A33-8E8F-7D44-92DB-F6F09BFD8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6" name="Freeform 148">
              <a:extLst>
                <a:ext uri="{FF2B5EF4-FFF2-40B4-BE49-F238E27FC236}">
                  <a16:creationId xmlns:a16="http://schemas.microsoft.com/office/drawing/2014/main" id="{4B503159-D00F-C640-B18B-72CCC4B30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7" name="Freeform 149">
              <a:extLst>
                <a:ext uri="{FF2B5EF4-FFF2-40B4-BE49-F238E27FC236}">
                  <a16:creationId xmlns:a16="http://schemas.microsoft.com/office/drawing/2014/main" id="{83A278D9-086C-BE47-BA0D-A1CB49B9D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8" name="Oval 150">
              <a:extLst>
                <a:ext uri="{FF2B5EF4-FFF2-40B4-BE49-F238E27FC236}">
                  <a16:creationId xmlns:a16="http://schemas.microsoft.com/office/drawing/2014/main" id="{71B59C46-33D8-EC4A-A0CA-4AF6B7EE7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9" name="Freeform 151">
              <a:extLst>
                <a:ext uri="{FF2B5EF4-FFF2-40B4-BE49-F238E27FC236}">
                  <a16:creationId xmlns:a16="http://schemas.microsoft.com/office/drawing/2014/main" id="{3C577FAB-12B4-CA48-B90D-D923F7168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0" name="AutoShape 152">
              <a:extLst>
                <a:ext uri="{FF2B5EF4-FFF2-40B4-BE49-F238E27FC236}">
                  <a16:creationId xmlns:a16="http://schemas.microsoft.com/office/drawing/2014/main" id="{0744BC6B-A26A-7E49-A677-B90EDB08F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1" name="AutoShape 153">
              <a:extLst>
                <a:ext uri="{FF2B5EF4-FFF2-40B4-BE49-F238E27FC236}">
                  <a16:creationId xmlns:a16="http://schemas.microsoft.com/office/drawing/2014/main" id="{574AC8BD-9D1C-FB42-BD21-1A786B862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2" name="Oval 154">
              <a:extLst>
                <a:ext uri="{FF2B5EF4-FFF2-40B4-BE49-F238E27FC236}">
                  <a16:creationId xmlns:a16="http://schemas.microsoft.com/office/drawing/2014/main" id="{5AFE8D2C-0569-3047-AB73-8A9B37AF1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3" name="Oval 155">
              <a:extLst>
                <a:ext uri="{FF2B5EF4-FFF2-40B4-BE49-F238E27FC236}">
                  <a16:creationId xmlns:a16="http://schemas.microsoft.com/office/drawing/2014/main" id="{83B0123B-44CF-B845-B272-496DEB238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Oval 156">
              <a:extLst>
                <a:ext uri="{FF2B5EF4-FFF2-40B4-BE49-F238E27FC236}">
                  <a16:creationId xmlns:a16="http://schemas.microsoft.com/office/drawing/2014/main" id="{FF7ABF78-07FF-FD40-9233-2EC92E7CB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5" name="Rectangle 157">
              <a:extLst>
                <a:ext uri="{FF2B5EF4-FFF2-40B4-BE49-F238E27FC236}">
                  <a16:creationId xmlns:a16="http://schemas.microsoft.com/office/drawing/2014/main" id="{D41F5C27-E8BB-6440-8D30-59C3961E0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34" name="Group 158">
            <a:extLst>
              <a:ext uri="{FF2B5EF4-FFF2-40B4-BE49-F238E27FC236}">
                <a16:creationId xmlns:a16="http://schemas.microsoft.com/office/drawing/2014/main" id="{AEB56919-E56B-7E4E-A7D7-98A288C3B252}"/>
              </a:ext>
            </a:extLst>
          </p:cNvPr>
          <p:cNvGrpSpPr>
            <a:grpSpLocks/>
          </p:cNvGrpSpPr>
          <p:nvPr/>
        </p:nvGrpSpPr>
        <p:grpSpPr bwMode="auto">
          <a:xfrm>
            <a:off x="7406677" y="3015343"/>
            <a:ext cx="390525" cy="641350"/>
            <a:chOff x="4140" y="429"/>
            <a:chExt cx="1425" cy="2396"/>
          </a:xfrm>
        </p:grpSpPr>
        <p:sp>
          <p:nvSpPr>
            <p:cNvPr id="235" name="Freeform 159">
              <a:extLst>
                <a:ext uri="{FF2B5EF4-FFF2-40B4-BE49-F238E27FC236}">
                  <a16:creationId xmlns:a16="http://schemas.microsoft.com/office/drawing/2014/main" id="{86964676-09BA-2F4D-8E07-76EACFD1A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6" name="Rectangle 160">
              <a:extLst>
                <a:ext uri="{FF2B5EF4-FFF2-40B4-BE49-F238E27FC236}">
                  <a16:creationId xmlns:a16="http://schemas.microsoft.com/office/drawing/2014/main" id="{FFAAD933-7081-1940-82D8-3553DCB08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7" name="Freeform 161">
              <a:extLst>
                <a:ext uri="{FF2B5EF4-FFF2-40B4-BE49-F238E27FC236}">
                  <a16:creationId xmlns:a16="http://schemas.microsoft.com/office/drawing/2014/main" id="{D61BDCB9-8C30-1C44-A8F2-0EC386728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8" name="Freeform 162">
              <a:extLst>
                <a:ext uri="{FF2B5EF4-FFF2-40B4-BE49-F238E27FC236}">
                  <a16:creationId xmlns:a16="http://schemas.microsoft.com/office/drawing/2014/main" id="{3E122E01-84B9-6E48-861A-BEEBD7F67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9" name="Rectangle 163">
              <a:extLst>
                <a:ext uri="{FF2B5EF4-FFF2-40B4-BE49-F238E27FC236}">
                  <a16:creationId xmlns:a16="http://schemas.microsoft.com/office/drawing/2014/main" id="{3AD89C6E-5869-C84E-94DF-DD5388863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0" name="Group 164">
              <a:extLst>
                <a:ext uri="{FF2B5EF4-FFF2-40B4-BE49-F238E27FC236}">
                  <a16:creationId xmlns:a16="http://schemas.microsoft.com/office/drawing/2014/main" id="{919F3CC7-4090-E54D-9BA9-E092A8C810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65" name="AutoShape 165">
                <a:extLst>
                  <a:ext uri="{FF2B5EF4-FFF2-40B4-BE49-F238E27FC236}">
                    <a16:creationId xmlns:a16="http://schemas.microsoft.com/office/drawing/2014/main" id="{EAE6002E-6A1D-0B48-BA81-7D9DEC704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6" name="AutoShape 166">
                <a:extLst>
                  <a:ext uri="{FF2B5EF4-FFF2-40B4-BE49-F238E27FC236}">
                    <a16:creationId xmlns:a16="http://schemas.microsoft.com/office/drawing/2014/main" id="{CAA5444A-9857-9149-867E-5562C085E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1" name="Rectangle 167">
              <a:extLst>
                <a:ext uri="{FF2B5EF4-FFF2-40B4-BE49-F238E27FC236}">
                  <a16:creationId xmlns:a16="http://schemas.microsoft.com/office/drawing/2014/main" id="{93E34643-2646-D44C-9D6D-91A5B1C18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2" name="Group 168">
              <a:extLst>
                <a:ext uri="{FF2B5EF4-FFF2-40B4-BE49-F238E27FC236}">
                  <a16:creationId xmlns:a16="http://schemas.microsoft.com/office/drawing/2014/main" id="{652E8D93-E5DE-A34F-9D29-89AB07D056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63" name="AutoShape 169">
                <a:extLst>
                  <a:ext uri="{FF2B5EF4-FFF2-40B4-BE49-F238E27FC236}">
                    <a16:creationId xmlns:a16="http://schemas.microsoft.com/office/drawing/2014/main" id="{AA26172B-FDFE-3D4E-9541-B9BC052C1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4" name="AutoShape 170">
                <a:extLst>
                  <a:ext uri="{FF2B5EF4-FFF2-40B4-BE49-F238E27FC236}">
                    <a16:creationId xmlns:a16="http://schemas.microsoft.com/office/drawing/2014/main" id="{521BB6A8-6D33-7E40-B79B-A911E9D1C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3" name="Rectangle 171">
              <a:extLst>
                <a:ext uri="{FF2B5EF4-FFF2-40B4-BE49-F238E27FC236}">
                  <a16:creationId xmlns:a16="http://schemas.microsoft.com/office/drawing/2014/main" id="{FF73D9CC-AAAC-D341-85A2-89BC26B91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4" name="Rectangle 172">
              <a:extLst>
                <a:ext uri="{FF2B5EF4-FFF2-40B4-BE49-F238E27FC236}">
                  <a16:creationId xmlns:a16="http://schemas.microsoft.com/office/drawing/2014/main" id="{B810EEDB-015F-FD45-9174-E980EC5FA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5" name="Group 173">
              <a:extLst>
                <a:ext uri="{FF2B5EF4-FFF2-40B4-BE49-F238E27FC236}">
                  <a16:creationId xmlns:a16="http://schemas.microsoft.com/office/drawing/2014/main" id="{2E72AE40-DCC2-4948-AD2E-564A2B8A8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61" name="AutoShape 174">
                <a:extLst>
                  <a:ext uri="{FF2B5EF4-FFF2-40B4-BE49-F238E27FC236}">
                    <a16:creationId xmlns:a16="http://schemas.microsoft.com/office/drawing/2014/main" id="{D9D1958B-0DAA-074E-A39D-ABDA1EA5B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2" name="AutoShape 175">
                <a:extLst>
                  <a:ext uri="{FF2B5EF4-FFF2-40B4-BE49-F238E27FC236}">
                    <a16:creationId xmlns:a16="http://schemas.microsoft.com/office/drawing/2014/main" id="{8EFD2DEF-75B3-4B4C-BB17-5FDA1DFD9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6" name="Freeform 176">
              <a:extLst>
                <a:ext uri="{FF2B5EF4-FFF2-40B4-BE49-F238E27FC236}">
                  <a16:creationId xmlns:a16="http://schemas.microsoft.com/office/drawing/2014/main" id="{A52917D9-2F4F-8A4E-A096-B778F3B97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7" name="Group 177">
              <a:extLst>
                <a:ext uri="{FF2B5EF4-FFF2-40B4-BE49-F238E27FC236}">
                  <a16:creationId xmlns:a16="http://schemas.microsoft.com/office/drawing/2014/main" id="{8476C934-1025-054C-BF2F-A686380677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59" name="AutoShape 178">
                <a:extLst>
                  <a:ext uri="{FF2B5EF4-FFF2-40B4-BE49-F238E27FC236}">
                    <a16:creationId xmlns:a16="http://schemas.microsoft.com/office/drawing/2014/main" id="{8DF96225-9AB2-AB48-9090-A03A165D9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0" name="AutoShape 179">
                <a:extLst>
                  <a:ext uri="{FF2B5EF4-FFF2-40B4-BE49-F238E27FC236}">
                    <a16:creationId xmlns:a16="http://schemas.microsoft.com/office/drawing/2014/main" id="{B48F8DCA-7FC5-4D49-89FD-957B14175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48" name="Rectangle 180">
              <a:extLst>
                <a:ext uri="{FF2B5EF4-FFF2-40B4-BE49-F238E27FC236}">
                  <a16:creationId xmlns:a16="http://schemas.microsoft.com/office/drawing/2014/main" id="{82DD01ED-CC62-8E44-B4AF-5AB162B45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Freeform 181">
              <a:extLst>
                <a:ext uri="{FF2B5EF4-FFF2-40B4-BE49-F238E27FC236}">
                  <a16:creationId xmlns:a16="http://schemas.microsoft.com/office/drawing/2014/main" id="{02E0A0DA-75BD-A54E-BFBE-1053BAA47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0" name="Freeform 182">
              <a:extLst>
                <a:ext uri="{FF2B5EF4-FFF2-40B4-BE49-F238E27FC236}">
                  <a16:creationId xmlns:a16="http://schemas.microsoft.com/office/drawing/2014/main" id="{553CF65B-1E90-FF47-BBE8-B5344DE42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Oval 183">
              <a:extLst>
                <a:ext uri="{FF2B5EF4-FFF2-40B4-BE49-F238E27FC236}">
                  <a16:creationId xmlns:a16="http://schemas.microsoft.com/office/drawing/2014/main" id="{1CFB15AC-59D4-2B42-9567-80D6F30EC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2" name="Freeform 184">
              <a:extLst>
                <a:ext uri="{FF2B5EF4-FFF2-40B4-BE49-F238E27FC236}">
                  <a16:creationId xmlns:a16="http://schemas.microsoft.com/office/drawing/2014/main" id="{377D0A48-37B0-984B-9D70-F4CA7EE8A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AutoShape 185">
              <a:extLst>
                <a:ext uri="{FF2B5EF4-FFF2-40B4-BE49-F238E27FC236}">
                  <a16:creationId xmlns:a16="http://schemas.microsoft.com/office/drawing/2014/main" id="{1DF08F1A-8088-4349-B9B6-80E5278DD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4" name="AutoShape 186">
              <a:extLst>
                <a:ext uri="{FF2B5EF4-FFF2-40B4-BE49-F238E27FC236}">
                  <a16:creationId xmlns:a16="http://schemas.microsoft.com/office/drawing/2014/main" id="{AB1FF07F-165E-5C42-A46F-20C492B2A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5" name="Oval 187">
              <a:extLst>
                <a:ext uri="{FF2B5EF4-FFF2-40B4-BE49-F238E27FC236}">
                  <a16:creationId xmlns:a16="http://schemas.microsoft.com/office/drawing/2014/main" id="{246533F9-312A-7949-B6A5-04845D405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6" name="Oval 188">
              <a:extLst>
                <a:ext uri="{FF2B5EF4-FFF2-40B4-BE49-F238E27FC236}">
                  <a16:creationId xmlns:a16="http://schemas.microsoft.com/office/drawing/2014/main" id="{97B4BE6D-9A58-6C4D-98DB-90F92956E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57" name="Oval 189">
              <a:extLst>
                <a:ext uri="{FF2B5EF4-FFF2-40B4-BE49-F238E27FC236}">
                  <a16:creationId xmlns:a16="http://schemas.microsoft.com/office/drawing/2014/main" id="{B4E35ECA-82AF-A74F-9E87-BC1C1318F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8" name="Rectangle 190">
              <a:extLst>
                <a:ext uri="{FF2B5EF4-FFF2-40B4-BE49-F238E27FC236}">
                  <a16:creationId xmlns:a16="http://schemas.microsoft.com/office/drawing/2014/main" id="{32338498-7D1E-F249-A1B6-782EAA13A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7" name="Group 224">
            <a:extLst>
              <a:ext uri="{FF2B5EF4-FFF2-40B4-BE49-F238E27FC236}">
                <a16:creationId xmlns:a16="http://schemas.microsoft.com/office/drawing/2014/main" id="{3B18C9CF-4DB3-9A45-9F2E-A9E7637C3843}"/>
              </a:ext>
            </a:extLst>
          </p:cNvPr>
          <p:cNvGrpSpPr>
            <a:grpSpLocks/>
          </p:cNvGrpSpPr>
          <p:nvPr/>
        </p:nvGrpSpPr>
        <p:grpSpPr bwMode="auto">
          <a:xfrm>
            <a:off x="8560790" y="1753280"/>
            <a:ext cx="390525" cy="641350"/>
            <a:chOff x="4140" y="429"/>
            <a:chExt cx="1425" cy="2396"/>
          </a:xfrm>
        </p:grpSpPr>
        <p:sp>
          <p:nvSpPr>
            <p:cNvPr id="268" name="Freeform 225">
              <a:extLst>
                <a:ext uri="{FF2B5EF4-FFF2-40B4-BE49-F238E27FC236}">
                  <a16:creationId xmlns:a16="http://schemas.microsoft.com/office/drawing/2014/main" id="{8DE393E4-949F-5A47-87BC-37206D62F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Rectangle 226">
              <a:extLst>
                <a:ext uri="{FF2B5EF4-FFF2-40B4-BE49-F238E27FC236}">
                  <a16:creationId xmlns:a16="http://schemas.microsoft.com/office/drawing/2014/main" id="{45AACD86-831C-7245-8042-0EAB26DDB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0" name="Freeform 227">
              <a:extLst>
                <a:ext uri="{FF2B5EF4-FFF2-40B4-BE49-F238E27FC236}">
                  <a16:creationId xmlns:a16="http://schemas.microsoft.com/office/drawing/2014/main" id="{641EE52D-59FB-874A-8BE7-992D8AB38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1" name="Freeform 228">
              <a:extLst>
                <a:ext uri="{FF2B5EF4-FFF2-40B4-BE49-F238E27FC236}">
                  <a16:creationId xmlns:a16="http://schemas.microsoft.com/office/drawing/2014/main" id="{745C23B7-E3E7-3244-8E92-2A519BCE4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2" name="Rectangle 229">
              <a:extLst>
                <a:ext uri="{FF2B5EF4-FFF2-40B4-BE49-F238E27FC236}">
                  <a16:creationId xmlns:a16="http://schemas.microsoft.com/office/drawing/2014/main" id="{53F1BA0D-FC18-8F40-B02C-5E5456D41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3" name="Group 230">
              <a:extLst>
                <a:ext uri="{FF2B5EF4-FFF2-40B4-BE49-F238E27FC236}">
                  <a16:creationId xmlns:a16="http://schemas.microsoft.com/office/drawing/2014/main" id="{3BF69572-674D-F94F-AF3E-6360341D09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98" name="AutoShape 231">
                <a:extLst>
                  <a:ext uri="{FF2B5EF4-FFF2-40B4-BE49-F238E27FC236}">
                    <a16:creationId xmlns:a16="http://schemas.microsoft.com/office/drawing/2014/main" id="{7A3AB9B6-ED54-E640-B88B-6349E66AE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9" name="AutoShape 232">
                <a:extLst>
                  <a:ext uri="{FF2B5EF4-FFF2-40B4-BE49-F238E27FC236}">
                    <a16:creationId xmlns:a16="http://schemas.microsoft.com/office/drawing/2014/main" id="{41885595-164B-5A49-B50B-F202B13B9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4" name="Rectangle 233">
              <a:extLst>
                <a:ext uri="{FF2B5EF4-FFF2-40B4-BE49-F238E27FC236}">
                  <a16:creationId xmlns:a16="http://schemas.microsoft.com/office/drawing/2014/main" id="{1DC47301-CD25-F742-824D-B95A7C78B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5" name="Group 234">
              <a:extLst>
                <a:ext uri="{FF2B5EF4-FFF2-40B4-BE49-F238E27FC236}">
                  <a16:creationId xmlns:a16="http://schemas.microsoft.com/office/drawing/2014/main" id="{ABA534FC-B51E-B545-893B-AA2D360102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96" name="AutoShape 235">
                <a:extLst>
                  <a:ext uri="{FF2B5EF4-FFF2-40B4-BE49-F238E27FC236}">
                    <a16:creationId xmlns:a16="http://schemas.microsoft.com/office/drawing/2014/main" id="{BF3259EE-323A-7B46-BA99-522FF8969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7" name="AutoShape 236">
                <a:extLst>
                  <a:ext uri="{FF2B5EF4-FFF2-40B4-BE49-F238E27FC236}">
                    <a16:creationId xmlns:a16="http://schemas.microsoft.com/office/drawing/2014/main" id="{773E2C4B-E371-8849-89F1-CB3467DA2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6" name="Rectangle 237">
              <a:extLst>
                <a:ext uri="{FF2B5EF4-FFF2-40B4-BE49-F238E27FC236}">
                  <a16:creationId xmlns:a16="http://schemas.microsoft.com/office/drawing/2014/main" id="{65673162-6BD4-FA45-AD7B-65DCCB503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Rectangle 238">
              <a:extLst>
                <a:ext uri="{FF2B5EF4-FFF2-40B4-BE49-F238E27FC236}">
                  <a16:creationId xmlns:a16="http://schemas.microsoft.com/office/drawing/2014/main" id="{EB910949-1BF1-2E43-B251-2F5F6D2BC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78" name="Group 239">
              <a:extLst>
                <a:ext uri="{FF2B5EF4-FFF2-40B4-BE49-F238E27FC236}">
                  <a16:creationId xmlns:a16="http://schemas.microsoft.com/office/drawing/2014/main" id="{4ABA0E07-42B3-1C4B-A798-B21B741191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94" name="AutoShape 240">
                <a:extLst>
                  <a:ext uri="{FF2B5EF4-FFF2-40B4-BE49-F238E27FC236}">
                    <a16:creationId xmlns:a16="http://schemas.microsoft.com/office/drawing/2014/main" id="{833C6885-DF73-A44C-AF35-71696A344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5" name="AutoShape 241">
                <a:extLst>
                  <a:ext uri="{FF2B5EF4-FFF2-40B4-BE49-F238E27FC236}">
                    <a16:creationId xmlns:a16="http://schemas.microsoft.com/office/drawing/2014/main" id="{00053469-6811-F146-9041-0E9ADB93C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79" name="Freeform 242">
              <a:extLst>
                <a:ext uri="{FF2B5EF4-FFF2-40B4-BE49-F238E27FC236}">
                  <a16:creationId xmlns:a16="http://schemas.microsoft.com/office/drawing/2014/main" id="{E93D621E-BD5E-4F41-B292-1FF1D9FD9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80" name="Group 243">
              <a:extLst>
                <a:ext uri="{FF2B5EF4-FFF2-40B4-BE49-F238E27FC236}">
                  <a16:creationId xmlns:a16="http://schemas.microsoft.com/office/drawing/2014/main" id="{D2A4152B-1063-5545-AFB4-C764C9E38D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92" name="AutoShape 244">
                <a:extLst>
                  <a:ext uri="{FF2B5EF4-FFF2-40B4-BE49-F238E27FC236}">
                    <a16:creationId xmlns:a16="http://schemas.microsoft.com/office/drawing/2014/main" id="{91B44A19-99F5-3246-B452-E6974C388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3" name="AutoShape 245">
                <a:extLst>
                  <a:ext uri="{FF2B5EF4-FFF2-40B4-BE49-F238E27FC236}">
                    <a16:creationId xmlns:a16="http://schemas.microsoft.com/office/drawing/2014/main" id="{CE7C0896-4736-8044-B538-F09471477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281" name="Rectangle 246">
              <a:extLst>
                <a:ext uri="{FF2B5EF4-FFF2-40B4-BE49-F238E27FC236}">
                  <a16:creationId xmlns:a16="http://schemas.microsoft.com/office/drawing/2014/main" id="{1D6C13B5-BF0F-554A-9CE4-3F075F93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Freeform 247">
              <a:extLst>
                <a:ext uri="{FF2B5EF4-FFF2-40B4-BE49-F238E27FC236}">
                  <a16:creationId xmlns:a16="http://schemas.microsoft.com/office/drawing/2014/main" id="{0F3FBF0A-EAF4-094D-A874-245423181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Freeform 248">
              <a:extLst>
                <a:ext uri="{FF2B5EF4-FFF2-40B4-BE49-F238E27FC236}">
                  <a16:creationId xmlns:a16="http://schemas.microsoft.com/office/drawing/2014/main" id="{EC002925-BD09-784A-9BB4-2AD299FA2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Oval 249">
              <a:extLst>
                <a:ext uri="{FF2B5EF4-FFF2-40B4-BE49-F238E27FC236}">
                  <a16:creationId xmlns:a16="http://schemas.microsoft.com/office/drawing/2014/main" id="{21E73907-A81B-E540-A734-D855A8052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5" name="Freeform 250">
              <a:extLst>
                <a:ext uri="{FF2B5EF4-FFF2-40B4-BE49-F238E27FC236}">
                  <a16:creationId xmlns:a16="http://schemas.microsoft.com/office/drawing/2014/main" id="{7B38A468-42E7-2245-BA7B-6136A4486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6" name="AutoShape 251">
              <a:extLst>
                <a:ext uri="{FF2B5EF4-FFF2-40B4-BE49-F238E27FC236}">
                  <a16:creationId xmlns:a16="http://schemas.microsoft.com/office/drawing/2014/main" id="{F798831B-76D3-634B-A1D7-73487DB6F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7" name="AutoShape 252">
              <a:extLst>
                <a:ext uri="{FF2B5EF4-FFF2-40B4-BE49-F238E27FC236}">
                  <a16:creationId xmlns:a16="http://schemas.microsoft.com/office/drawing/2014/main" id="{93B2ADD1-628A-5B4D-960D-449954DF9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8" name="Oval 253">
              <a:extLst>
                <a:ext uri="{FF2B5EF4-FFF2-40B4-BE49-F238E27FC236}">
                  <a16:creationId xmlns:a16="http://schemas.microsoft.com/office/drawing/2014/main" id="{359740D7-3452-8745-AD4F-78F1EAE69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9" name="Oval 254">
              <a:extLst>
                <a:ext uri="{FF2B5EF4-FFF2-40B4-BE49-F238E27FC236}">
                  <a16:creationId xmlns:a16="http://schemas.microsoft.com/office/drawing/2014/main" id="{6953048C-3B45-C945-95BD-05D0D95F9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90" name="Oval 255">
              <a:extLst>
                <a:ext uri="{FF2B5EF4-FFF2-40B4-BE49-F238E27FC236}">
                  <a16:creationId xmlns:a16="http://schemas.microsoft.com/office/drawing/2014/main" id="{FCF3244C-B9E8-DF49-A3D0-C0D2140BA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1" name="Rectangle 256">
              <a:extLst>
                <a:ext uri="{FF2B5EF4-FFF2-40B4-BE49-F238E27FC236}">
                  <a16:creationId xmlns:a16="http://schemas.microsoft.com/office/drawing/2014/main" id="{66CCCCC0-CA45-934C-8FFC-B89439DE4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300" name="Group 257">
            <a:extLst>
              <a:ext uri="{FF2B5EF4-FFF2-40B4-BE49-F238E27FC236}">
                <a16:creationId xmlns:a16="http://schemas.microsoft.com/office/drawing/2014/main" id="{6D88D42C-B784-1546-97B0-1AA7D6A27EC3}"/>
              </a:ext>
            </a:extLst>
          </p:cNvPr>
          <p:cNvGrpSpPr>
            <a:grpSpLocks/>
          </p:cNvGrpSpPr>
          <p:nvPr/>
        </p:nvGrpSpPr>
        <p:grpSpPr bwMode="auto">
          <a:xfrm>
            <a:off x="9376765" y="3005818"/>
            <a:ext cx="390525" cy="641350"/>
            <a:chOff x="4140" y="429"/>
            <a:chExt cx="1425" cy="2396"/>
          </a:xfrm>
        </p:grpSpPr>
        <p:sp>
          <p:nvSpPr>
            <p:cNvPr id="301" name="Freeform 258">
              <a:extLst>
                <a:ext uri="{FF2B5EF4-FFF2-40B4-BE49-F238E27FC236}">
                  <a16:creationId xmlns:a16="http://schemas.microsoft.com/office/drawing/2014/main" id="{702EC307-F8E6-434D-B445-B2F47A942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2" name="Rectangle 259">
              <a:extLst>
                <a:ext uri="{FF2B5EF4-FFF2-40B4-BE49-F238E27FC236}">
                  <a16:creationId xmlns:a16="http://schemas.microsoft.com/office/drawing/2014/main" id="{07437252-B53D-9D40-813F-304E5CD00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3" name="Freeform 260">
              <a:extLst>
                <a:ext uri="{FF2B5EF4-FFF2-40B4-BE49-F238E27FC236}">
                  <a16:creationId xmlns:a16="http://schemas.microsoft.com/office/drawing/2014/main" id="{EC373583-A9BD-FC4E-A47E-4602AA39D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4" name="Freeform 261">
              <a:extLst>
                <a:ext uri="{FF2B5EF4-FFF2-40B4-BE49-F238E27FC236}">
                  <a16:creationId xmlns:a16="http://schemas.microsoft.com/office/drawing/2014/main" id="{D1E0B0A0-C834-9D4D-9DDD-D4222C181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5" name="Rectangle 262">
              <a:extLst>
                <a:ext uri="{FF2B5EF4-FFF2-40B4-BE49-F238E27FC236}">
                  <a16:creationId xmlns:a16="http://schemas.microsoft.com/office/drawing/2014/main" id="{B2DA4C56-6E4F-4F46-A99C-698FAADDB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6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6" name="Group 263">
              <a:extLst>
                <a:ext uri="{FF2B5EF4-FFF2-40B4-BE49-F238E27FC236}">
                  <a16:creationId xmlns:a16="http://schemas.microsoft.com/office/drawing/2014/main" id="{0476FEFE-2DC6-2148-99D9-A5C054B12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31" name="AutoShape 264">
                <a:extLst>
                  <a:ext uri="{FF2B5EF4-FFF2-40B4-BE49-F238E27FC236}">
                    <a16:creationId xmlns:a16="http://schemas.microsoft.com/office/drawing/2014/main" id="{81145D7E-D3D7-0D4C-A411-943EBD5AA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3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2" name="AutoShape 265">
                <a:extLst>
                  <a:ext uri="{FF2B5EF4-FFF2-40B4-BE49-F238E27FC236}">
                    <a16:creationId xmlns:a16="http://schemas.microsoft.com/office/drawing/2014/main" id="{67891F44-03D3-CF47-86FB-FB0C31AF65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4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7" name="Rectangle 266">
              <a:extLst>
                <a:ext uri="{FF2B5EF4-FFF2-40B4-BE49-F238E27FC236}">
                  <a16:creationId xmlns:a16="http://schemas.microsoft.com/office/drawing/2014/main" id="{1D029B33-0C7B-864F-B801-978A4B8FD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6"/>
              <a:ext cx="591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08" name="Group 267">
              <a:extLst>
                <a:ext uri="{FF2B5EF4-FFF2-40B4-BE49-F238E27FC236}">
                  <a16:creationId xmlns:a16="http://schemas.microsoft.com/office/drawing/2014/main" id="{8A3352FE-9285-9E4C-BF29-D635003DF9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29" name="AutoShape 268">
                <a:extLst>
                  <a:ext uri="{FF2B5EF4-FFF2-40B4-BE49-F238E27FC236}">
                    <a16:creationId xmlns:a16="http://schemas.microsoft.com/office/drawing/2014/main" id="{CC6637ED-E66A-004E-AE38-F32E55EC5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3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0" name="AutoShape 269">
                <a:extLst>
                  <a:ext uri="{FF2B5EF4-FFF2-40B4-BE49-F238E27FC236}">
                    <a16:creationId xmlns:a16="http://schemas.microsoft.com/office/drawing/2014/main" id="{99FAA76E-7386-FC45-ACF1-30D129724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4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09" name="Rectangle 270">
              <a:extLst>
                <a:ext uri="{FF2B5EF4-FFF2-40B4-BE49-F238E27FC236}">
                  <a16:creationId xmlns:a16="http://schemas.microsoft.com/office/drawing/2014/main" id="{AFCC8C61-44F6-2242-8855-E7238EE55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60"/>
              <a:ext cx="597" cy="42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0" name="Rectangle 271">
              <a:extLst>
                <a:ext uri="{FF2B5EF4-FFF2-40B4-BE49-F238E27FC236}">
                  <a16:creationId xmlns:a16="http://schemas.microsoft.com/office/drawing/2014/main" id="{5F416F68-F5C3-E047-86DD-2B69313C9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7"/>
              <a:ext cx="597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11" name="Group 272">
              <a:extLst>
                <a:ext uri="{FF2B5EF4-FFF2-40B4-BE49-F238E27FC236}">
                  <a16:creationId xmlns:a16="http://schemas.microsoft.com/office/drawing/2014/main" id="{63D616E2-37F9-FA41-93A3-EC867A9C9D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27" name="AutoShape 273">
                <a:extLst>
                  <a:ext uri="{FF2B5EF4-FFF2-40B4-BE49-F238E27FC236}">
                    <a16:creationId xmlns:a16="http://schemas.microsoft.com/office/drawing/2014/main" id="{666D6CE3-43E0-B641-9B47-80DA04FB01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8" name="AutoShape 274">
                <a:extLst>
                  <a:ext uri="{FF2B5EF4-FFF2-40B4-BE49-F238E27FC236}">
                    <a16:creationId xmlns:a16="http://schemas.microsoft.com/office/drawing/2014/main" id="{D94D4D24-3A62-4346-A4B0-AF4901D56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12" name="Freeform 275">
              <a:extLst>
                <a:ext uri="{FF2B5EF4-FFF2-40B4-BE49-F238E27FC236}">
                  <a16:creationId xmlns:a16="http://schemas.microsoft.com/office/drawing/2014/main" id="{5502E20D-D3F9-1445-AE1A-C5A9B7BBB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13" name="Group 276">
              <a:extLst>
                <a:ext uri="{FF2B5EF4-FFF2-40B4-BE49-F238E27FC236}">
                  <a16:creationId xmlns:a16="http://schemas.microsoft.com/office/drawing/2014/main" id="{88289607-2CB3-6846-972E-267A38967E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25" name="AutoShape 277">
                <a:extLst>
                  <a:ext uri="{FF2B5EF4-FFF2-40B4-BE49-F238E27FC236}">
                    <a16:creationId xmlns:a16="http://schemas.microsoft.com/office/drawing/2014/main" id="{4D384432-D7DC-704B-9036-8E7B3A293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6"/>
                <a:ext cx="729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6" name="AutoShape 278">
                <a:extLst>
                  <a:ext uri="{FF2B5EF4-FFF2-40B4-BE49-F238E27FC236}">
                    <a16:creationId xmlns:a16="http://schemas.microsoft.com/office/drawing/2014/main" id="{D9C2A3A1-5244-A14A-8274-DFC1383E5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14" name="Rectangle 279">
              <a:extLst>
                <a:ext uri="{FF2B5EF4-FFF2-40B4-BE49-F238E27FC236}">
                  <a16:creationId xmlns:a16="http://schemas.microsoft.com/office/drawing/2014/main" id="{B1F8DD2B-C939-2C43-B20B-2B1AD74D4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4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5" name="Freeform 280">
              <a:extLst>
                <a:ext uri="{FF2B5EF4-FFF2-40B4-BE49-F238E27FC236}">
                  <a16:creationId xmlns:a16="http://schemas.microsoft.com/office/drawing/2014/main" id="{F16DC7B2-4515-5543-B12A-6165D6E2E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6" name="Freeform 281">
              <a:extLst>
                <a:ext uri="{FF2B5EF4-FFF2-40B4-BE49-F238E27FC236}">
                  <a16:creationId xmlns:a16="http://schemas.microsoft.com/office/drawing/2014/main" id="{004AE2FC-7231-E64A-BEBE-ADCA412A0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7" name="Oval 282">
              <a:extLst>
                <a:ext uri="{FF2B5EF4-FFF2-40B4-BE49-F238E27FC236}">
                  <a16:creationId xmlns:a16="http://schemas.microsoft.com/office/drawing/2014/main" id="{5A6BAD53-D0CF-DF42-803B-A591FE492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9" y="2611"/>
              <a:ext cx="46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8" name="Freeform 283">
              <a:extLst>
                <a:ext uri="{FF2B5EF4-FFF2-40B4-BE49-F238E27FC236}">
                  <a16:creationId xmlns:a16="http://schemas.microsoft.com/office/drawing/2014/main" id="{37D6350E-473C-2F48-8443-85DB0303D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9" name="AutoShape 284">
              <a:extLst>
                <a:ext uri="{FF2B5EF4-FFF2-40B4-BE49-F238E27FC236}">
                  <a16:creationId xmlns:a16="http://schemas.microsoft.com/office/drawing/2014/main" id="{BC07E322-3708-CF4A-90EA-569EBA34D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0" name="AutoShape 285">
              <a:extLst>
                <a:ext uri="{FF2B5EF4-FFF2-40B4-BE49-F238E27FC236}">
                  <a16:creationId xmlns:a16="http://schemas.microsoft.com/office/drawing/2014/main" id="{13CC96E0-B269-1C41-8B8A-26D7B49CC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1" name="Oval 286">
              <a:extLst>
                <a:ext uri="{FF2B5EF4-FFF2-40B4-BE49-F238E27FC236}">
                  <a16:creationId xmlns:a16="http://schemas.microsoft.com/office/drawing/2014/main" id="{B778BB94-7A1A-2A49-A8EF-9BB086F52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0"/>
              <a:ext cx="156" cy="14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2" name="Oval 287">
              <a:extLst>
                <a:ext uri="{FF2B5EF4-FFF2-40B4-BE49-F238E27FC236}">
                  <a16:creationId xmlns:a16="http://schemas.microsoft.com/office/drawing/2014/main" id="{F501B229-B7EF-6B41-9F50-357DBD633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2386"/>
              <a:ext cx="156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23" name="Oval 288">
              <a:extLst>
                <a:ext uri="{FF2B5EF4-FFF2-40B4-BE49-F238E27FC236}">
                  <a16:creationId xmlns:a16="http://schemas.microsoft.com/office/drawing/2014/main" id="{B00DA42E-62A3-B349-A633-497D45856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24" name="Rectangle 289">
              <a:extLst>
                <a:ext uri="{FF2B5EF4-FFF2-40B4-BE49-F238E27FC236}">
                  <a16:creationId xmlns:a16="http://schemas.microsoft.com/office/drawing/2014/main" id="{238D91CD-38E8-4C4C-BE90-4508D42E5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7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68" name="Rectangle 67">
            <a:extLst>
              <a:ext uri="{FF2B5EF4-FFF2-40B4-BE49-F238E27FC236}">
                <a16:creationId xmlns:a16="http://schemas.microsoft.com/office/drawing/2014/main" id="{7033F479-89A5-0143-B345-2FFB1A7A7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552" y="2790656"/>
            <a:ext cx="3704869" cy="324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Recursive query:</a:t>
            </a:r>
          </a:p>
          <a:p>
            <a:pPr marL="403225" marR="0" lvl="0" indent="-2889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puts burden of name resolution on contacted name server</a:t>
            </a:r>
          </a:p>
          <a:p>
            <a:pPr marL="403225" marR="0" lvl="0" indent="-2889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heavy load at upper levels of hierarchy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?</a:t>
            </a:r>
          </a:p>
        </p:txBody>
      </p:sp>
      <p:sp>
        <p:nvSpPr>
          <p:cNvPr id="167" name="Rectangle 67">
            <a:extLst>
              <a:ext uri="{FF2B5EF4-FFF2-40B4-BE49-F238E27FC236}">
                <a16:creationId xmlns:a16="http://schemas.microsoft.com/office/drawing/2014/main" id="{FC920AB6-C679-FB4D-8FB0-F8831E569238}"/>
              </a:ext>
            </a:extLst>
          </p:cNvPr>
          <p:cNvSpPr txBox="1">
            <a:spLocks noChangeArrowheads="1"/>
          </p:cNvSpPr>
          <p:nvPr/>
        </p:nvSpPr>
        <p:spPr>
          <a:xfrm>
            <a:off x="684201" y="1617338"/>
            <a:ext cx="5664200" cy="106113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Example: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at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engineering.nyu.edu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wants IP address for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gaia.cs.umass.edu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9" name="Slide Number Placeholder 2">
            <a:extLst>
              <a:ext uri="{FF2B5EF4-FFF2-40B4-BE49-F238E27FC236}">
                <a16:creationId xmlns:a16="http://schemas.microsoft.com/office/drawing/2014/main" id="{A8961CBE-FE41-8D44-9128-97B15DEF4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02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84" grpId="0"/>
      <p:bldP spid="185" grpId="0"/>
      <p:bldP spid="186" grpId="0"/>
      <p:bldP spid="187" grpId="0"/>
      <p:bldP spid="188" grpId="0"/>
      <p:bldP spid="190" grpId="0"/>
      <p:bldP spid="191" grpId="0"/>
      <p:bldP spid="1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Caching DNS Information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167" name="Rectangle 3">
            <a:extLst>
              <a:ext uri="{FF2B5EF4-FFF2-40B4-BE49-F238E27FC236}">
                <a16:creationId xmlns:a16="http://schemas.microsoft.com/office/drawing/2014/main" id="{796C1A8B-325B-1A4B-BF89-EF3A65965833}"/>
              </a:ext>
            </a:extLst>
          </p:cNvPr>
          <p:cNvSpPr txBox="1">
            <a:spLocks noChangeArrowheads="1"/>
          </p:cNvSpPr>
          <p:nvPr/>
        </p:nvSpPr>
        <p:spPr>
          <a:xfrm>
            <a:off x="952952" y="1446555"/>
            <a:ext cx="10515600" cy="473392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952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once (any) name server learns mapping, it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caches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mapping, and </a:t>
            </a:r>
            <a:r>
              <a:rPr lang="en-US" altLang="en-US" sz="3200" i="1" dirty="0">
                <a:solidFill>
                  <a:srgbClr val="0000A3"/>
                </a:solidFill>
                <a:latin typeface="Calibri" panose="020F0502020204030204"/>
                <a:ea typeface="ＭＳ Ｐゴシック" panose="020B0600070205080204" pitchFamily="34" charset="-128"/>
              </a:rPr>
              <a:t>im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mediately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returns a cached mapping in response to a query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caching improves response time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cache entries timeout (disappear) after some time (TTL)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TLD servers typically cached in local name servers</a:t>
            </a:r>
          </a:p>
          <a:p>
            <a:pPr marL="352425" marR="0" lvl="0" indent="-2952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cached entries may be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out-of-date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if named host changes IP address, may not be known Internet-wide until all TTLs expire!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best-effort name-to-address translation!</a:t>
            </a: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F23161C-A7AE-1A48-A402-4FD497E92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9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678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 records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08588B2-F267-5D46-821D-D0D5A216E8F9}"/>
              </a:ext>
            </a:extLst>
          </p:cNvPr>
          <p:cNvSpPr txBox="1">
            <a:spLocks noChangeArrowheads="1"/>
          </p:cNvSpPr>
          <p:nvPr/>
        </p:nvSpPr>
        <p:spPr>
          <a:xfrm>
            <a:off x="1347787" y="1358900"/>
            <a:ext cx="9574213" cy="51435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distributed database storing resource records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(RR)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3AF614AE-5EFE-CD4F-98FF-6CA8EFEA6A47}"/>
              </a:ext>
            </a:extLst>
          </p:cNvPr>
          <p:cNvSpPr txBox="1">
            <a:spLocks noChangeArrowheads="1"/>
          </p:cNvSpPr>
          <p:nvPr/>
        </p:nvSpPr>
        <p:spPr>
          <a:xfrm>
            <a:off x="1080534" y="4388077"/>
            <a:ext cx="4547961" cy="19050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type=NS</a:t>
            </a:r>
          </a:p>
          <a:p>
            <a:pPr marL="346075" marR="0" lvl="1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name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is domain (e.g.,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foo.com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)</a:t>
            </a:r>
          </a:p>
          <a:p>
            <a:pPr marL="346075" marR="0" lvl="1" indent="-2889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value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is hostname of authoritative name server for this domain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D7409DB2-6342-834D-ABB2-A1B3DA3A9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9064" y="1860128"/>
            <a:ext cx="63325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RR format: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name, value, type,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ttl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5FF3C084-C8BC-1946-AC92-BACA78ED2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7384" y="2774950"/>
            <a:ext cx="3810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type=A</a:t>
            </a:r>
          </a:p>
          <a:p>
            <a:pPr marL="403225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name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is hostname</a:t>
            </a:r>
          </a:p>
          <a:p>
            <a:pPr marL="403225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value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is IP address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ZapfDingbats" charset="2"/>
              <a:buChar char="r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133ECBD3-7BA2-AC4D-ADED-9C9DE52EA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5718" y="2797175"/>
            <a:ext cx="6176282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type=CNAME</a:t>
            </a:r>
          </a:p>
          <a:p>
            <a:pPr marL="403225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name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is alias name for some 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canonical” (the real) name</a:t>
            </a:r>
          </a:p>
          <a:p>
            <a:pPr marL="403225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www.ibm.com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is really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servereast.backup2.ibm.com</a:t>
            </a:r>
          </a:p>
          <a:p>
            <a:pPr marL="403225" marR="0" lvl="1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value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is canonical name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ZapfDingbats" charset="2"/>
              <a:buChar char="r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B62233DC-6662-1844-8E5F-FDE264813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5718" y="4968875"/>
            <a:ext cx="5287866" cy="130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type=MX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value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is name of SMTP mail server associated with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name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ZapfDingbats" charset="2"/>
              <a:buChar char="r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34497C-A235-8C46-8A1B-FDC4DB9ACC31}"/>
              </a:ext>
            </a:extLst>
          </p:cNvPr>
          <p:cNvSpPr/>
          <p:nvPr/>
        </p:nvSpPr>
        <p:spPr>
          <a:xfrm>
            <a:off x="1358900" y="1270000"/>
            <a:ext cx="9690100" cy="11557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E3AF190D-9153-4849-8D73-82E2FC3A4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21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C9A6680-5220-C94B-B54B-8246CBDC5236}"/>
              </a:ext>
            </a:extLst>
          </p:cNvPr>
          <p:cNvGrpSpPr/>
          <p:nvPr/>
        </p:nvGrpSpPr>
        <p:grpSpPr>
          <a:xfrm>
            <a:off x="6272212" y="1937764"/>
            <a:ext cx="3671888" cy="4505326"/>
            <a:chOff x="6272212" y="1937764"/>
            <a:chExt cx="3671888" cy="4505326"/>
          </a:xfrm>
        </p:grpSpPr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99BE727C-D65D-1B40-96AC-483DEC4F5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7612" y="2339402"/>
              <a:ext cx="3614738" cy="410368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18900000" sx="101000" sy="101000" algn="bl" rotWithShape="0">
                <a:srgbClr val="0000A3">
                  <a:alpha val="40000"/>
                </a:srgbClr>
              </a:outerShdw>
            </a:effec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" name="Line 13">
              <a:extLst>
                <a:ext uri="{FF2B5EF4-FFF2-40B4-BE49-F238E27FC236}">
                  <a16:creationId xmlns:a16="http://schemas.microsoft.com/office/drawing/2014/main" id="{D3137C12-F806-3641-A910-12D839D308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6500" y="5766814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Line 14">
              <a:extLst>
                <a:ext uri="{FF2B5EF4-FFF2-40B4-BE49-F238E27FC236}">
                  <a16:creationId xmlns:a16="http://schemas.microsoft.com/office/drawing/2014/main" id="{EDBF86F0-1464-CB44-8885-0806AB78A6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7612" y="5081014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Line 15">
              <a:extLst>
                <a:ext uri="{FF2B5EF4-FFF2-40B4-BE49-F238E27FC236}">
                  <a16:creationId xmlns:a16="http://schemas.microsoft.com/office/drawing/2014/main" id="{B63A2FA5-43E4-954D-9AB5-1D874BF6FD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6500" y="4395214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AF4D57F-AE3F-9647-BE59-19E830D1D2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6500" y="3720527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Line 17">
              <a:extLst>
                <a:ext uri="{FF2B5EF4-FFF2-40B4-BE49-F238E27FC236}">
                  <a16:creationId xmlns:a16="http://schemas.microsoft.com/office/drawing/2014/main" id="{679A37C6-A060-1A4E-9044-88577B96F0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4912" y="3263327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Line 18">
              <a:extLst>
                <a:ext uri="{FF2B5EF4-FFF2-40B4-BE49-F238E27FC236}">
                  <a16:creationId xmlns:a16="http://schemas.microsoft.com/office/drawing/2014/main" id="{673541D1-57E3-2945-9429-F011927643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72212" y="2812477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Line 19">
              <a:extLst>
                <a:ext uri="{FF2B5EF4-FFF2-40B4-BE49-F238E27FC236}">
                  <a16:creationId xmlns:a16="http://schemas.microsoft.com/office/drawing/2014/main" id="{54CFADCD-AE37-1644-BF88-67FE47DB3E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4187" y="2350514"/>
              <a:ext cx="3175" cy="13604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 Box 20">
              <a:extLst>
                <a:ext uri="{FF2B5EF4-FFF2-40B4-BE49-F238E27FC236}">
                  <a16:creationId xmlns:a16="http://schemas.microsoft.com/office/drawing/2014/main" id="{3D1A7AB7-6B0B-CF47-A475-00A1549B56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2087" y="2410839"/>
              <a:ext cx="13112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identification</a:t>
              </a:r>
            </a:p>
          </p:txBody>
        </p:sp>
        <p:sp>
          <p:nvSpPr>
            <p:cNvPr id="29" name="Text Box 21">
              <a:extLst>
                <a:ext uri="{FF2B5EF4-FFF2-40B4-BE49-F238E27FC236}">
                  <a16:creationId xmlns:a16="http://schemas.microsoft.com/office/drawing/2014/main" id="{F6CD8852-97C9-AA40-BE0D-939C3F2037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66162" y="2410839"/>
              <a:ext cx="6127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flags</a:t>
              </a:r>
            </a:p>
          </p:txBody>
        </p:sp>
        <p:sp>
          <p:nvSpPr>
            <p:cNvPr id="30" name="Text Box 22">
              <a:extLst>
                <a:ext uri="{FF2B5EF4-FFF2-40B4-BE49-F238E27FC236}">
                  <a16:creationId xmlns:a16="http://schemas.microsoft.com/office/drawing/2014/main" id="{8E843694-5A82-3146-BF88-2166E2F008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3837" y="2868039"/>
              <a:ext cx="12223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# questions</a:t>
              </a:r>
            </a:p>
          </p:txBody>
        </p:sp>
        <p:sp>
          <p:nvSpPr>
            <p:cNvPr id="31" name="Text Box 23">
              <a:extLst>
                <a:ext uri="{FF2B5EF4-FFF2-40B4-BE49-F238E27FC236}">
                  <a16:creationId xmlns:a16="http://schemas.microsoft.com/office/drawing/2014/main" id="{647BB3F6-ABB6-7745-BEE2-09BC405C0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7950" y="3879277"/>
              <a:ext cx="327818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questions (variable # of questions)</a:t>
              </a:r>
            </a:p>
          </p:txBody>
        </p:sp>
        <p:sp>
          <p:nvSpPr>
            <p:cNvPr id="32" name="Text Box 26">
              <a:extLst>
                <a:ext uri="{FF2B5EF4-FFF2-40B4-BE49-F238E27FC236}">
                  <a16:creationId xmlns:a16="http://schemas.microsoft.com/office/drawing/2014/main" id="{43C35098-F1D5-F844-AD59-9E1AB2E6B0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7687" y="3323652"/>
              <a:ext cx="16716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# additional RRs</a:t>
              </a:r>
            </a:p>
          </p:txBody>
        </p:sp>
        <p:sp>
          <p:nvSpPr>
            <p:cNvPr id="33" name="Text Box 27">
              <a:extLst>
                <a:ext uri="{FF2B5EF4-FFF2-40B4-BE49-F238E27FC236}">
                  <a16:creationId xmlns:a16="http://schemas.microsoft.com/office/drawing/2014/main" id="{C77DED5D-F85E-BD49-A1EA-E279AC50D9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5087" y="3325239"/>
              <a:ext cx="15843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# authority RRs</a:t>
              </a:r>
            </a:p>
          </p:txBody>
        </p:sp>
        <p:sp>
          <p:nvSpPr>
            <p:cNvPr id="34" name="Text Box 28">
              <a:extLst>
                <a:ext uri="{FF2B5EF4-FFF2-40B4-BE49-F238E27FC236}">
                  <a16:creationId xmlns:a16="http://schemas.microsoft.com/office/drawing/2014/main" id="{570DB478-D786-3F43-96D9-4A3EFE52D1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6112" y="2877564"/>
              <a:ext cx="1458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# answer RRs</a:t>
              </a:r>
            </a:p>
          </p:txBody>
        </p:sp>
        <p:sp>
          <p:nvSpPr>
            <p:cNvPr id="35" name="Text Box 30">
              <a:extLst>
                <a:ext uri="{FF2B5EF4-FFF2-40B4-BE49-F238E27FC236}">
                  <a16:creationId xmlns:a16="http://schemas.microsoft.com/office/drawing/2014/main" id="{EC9CAD9A-2ACC-E841-964A-C51614A31D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5925" y="4563489"/>
              <a:ext cx="26908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answers (variable # of RRs)</a:t>
              </a:r>
            </a:p>
          </p:txBody>
        </p:sp>
        <p:sp>
          <p:nvSpPr>
            <p:cNvPr id="36" name="Text Box 31">
              <a:extLst>
                <a:ext uri="{FF2B5EF4-FFF2-40B4-BE49-F238E27FC236}">
                  <a16:creationId xmlns:a16="http://schemas.microsoft.com/office/drawing/2014/main" id="{C50AEEC2-E934-374F-AD10-414E9A36FC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6087" y="5249289"/>
              <a:ext cx="27146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authority (variable # of RRs)</a:t>
              </a:r>
            </a:p>
          </p:txBody>
        </p:sp>
        <p:sp>
          <p:nvSpPr>
            <p:cNvPr id="37" name="Text Box 32">
              <a:extLst>
                <a:ext uri="{FF2B5EF4-FFF2-40B4-BE49-F238E27FC236}">
                  <a16:creationId xmlns:a16="http://schemas.microsoft.com/office/drawing/2014/main" id="{0F454706-890A-194D-A8B9-1F027F5A53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2875" y="5916039"/>
              <a:ext cx="31861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additional info (variable # of RRs)</a:t>
              </a:r>
            </a:p>
          </p:txBody>
        </p:sp>
        <p:grpSp>
          <p:nvGrpSpPr>
            <p:cNvPr id="40" name="Group 60">
              <a:extLst>
                <a:ext uri="{FF2B5EF4-FFF2-40B4-BE49-F238E27FC236}">
                  <a16:creationId xmlns:a16="http://schemas.microsoft.com/office/drawing/2014/main" id="{B20DF2CE-5427-7642-BC04-9D36B08A46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2375" y="1937764"/>
              <a:ext cx="1747837" cy="274638"/>
              <a:chOff x="2691" y="1194"/>
              <a:chExt cx="1101" cy="173"/>
            </a:xfrm>
          </p:grpSpPr>
          <p:sp>
            <p:nvSpPr>
              <p:cNvPr id="41" name="Text Box 57">
                <a:extLst>
                  <a:ext uri="{FF2B5EF4-FFF2-40B4-BE49-F238E27FC236}">
                    <a16:creationId xmlns:a16="http://schemas.microsoft.com/office/drawing/2014/main" id="{4CC1EC8B-ED8A-534D-B8AB-0E3E394818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32" y="1194"/>
                <a:ext cx="42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2 bytes</a:t>
                </a:r>
              </a:p>
            </p:txBody>
          </p:sp>
          <p:sp>
            <p:nvSpPr>
              <p:cNvPr id="42" name="Line 58">
                <a:extLst>
                  <a:ext uri="{FF2B5EF4-FFF2-40B4-BE49-F238E27FC236}">
                    <a16:creationId xmlns:a16="http://schemas.microsoft.com/office/drawing/2014/main" id="{FD720698-F5B3-5C47-A102-5E4786459A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5" y="1284"/>
                <a:ext cx="3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Line 59">
                <a:extLst>
                  <a:ext uri="{FF2B5EF4-FFF2-40B4-BE49-F238E27FC236}">
                    <a16:creationId xmlns:a16="http://schemas.microsoft.com/office/drawing/2014/main" id="{5FE43354-E99E-6549-837E-529B4A967B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691" y="1284"/>
                <a:ext cx="3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4" name="Group 61">
              <a:extLst>
                <a:ext uri="{FF2B5EF4-FFF2-40B4-BE49-F238E27FC236}">
                  <a16:creationId xmlns:a16="http://schemas.microsoft.com/office/drawing/2014/main" id="{7B6CBFB9-B999-324E-91C4-CB7BCE5D86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77200" y="1937764"/>
              <a:ext cx="1747837" cy="274638"/>
              <a:chOff x="2691" y="1194"/>
              <a:chExt cx="1101" cy="173"/>
            </a:xfrm>
          </p:grpSpPr>
          <p:sp>
            <p:nvSpPr>
              <p:cNvPr id="45" name="Text Box 62">
                <a:extLst>
                  <a:ext uri="{FF2B5EF4-FFF2-40B4-BE49-F238E27FC236}">
                    <a16:creationId xmlns:a16="http://schemas.microsoft.com/office/drawing/2014/main" id="{E2F0F997-6116-0C45-BA9F-CBA730A159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32" y="1194"/>
                <a:ext cx="42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2 bytes</a:t>
                </a:r>
              </a:p>
            </p:txBody>
          </p:sp>
          <p:sp>
            <p:nvSpPr>
              <p:cNvPr id="46" name="Line 63">
                <a:extLst>
                  <a:ext uri="{FF2B5EF4-FFF2-40B4-BE49-F238E27FC236}">
                    <a16:creationId xmlns:a16="http://schemas.microsoft.com/office/drawing/2014/main" id="{17A912FD-E8A8-8442-8F53-5994F27165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5" y="1284"/>
                <a:ext cx="3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Line 64">
                <a:extLst>
                  <a:ext uri="{FF2B5EF4-FFF2-40B4-BE49-F238E27FC236}">
                    <a16:creationId xmlns:a16="http://schemas.microsoft.com/office/drawing/2014/main" id="{07B7A39C-E852-2B4C-941E-0B488FF8CD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691" y="1284"/>
                <a:ext cx="3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678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DNS protocol messages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CD167590-D12C-F842-94F3-26CF0F3023F4}"/>
              </a:ext>
            </a:extLst>
          </p:cNvPr>
          <p:cNvSpPr txBox="1">
            <a:spLocks noChangeArrowheads="1"/>
          </p:cNvSpPr>
          <p:nvPr/>
        </p:nvSpPr>
        <p:spPr>
          <a:xfrm>
            <a:off x="693057" y="1391557"/>
            <a:ext cx="10393362" cy="51435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query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and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reply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messages, both have same 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format: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F978C79B-5602-8E43-829C-44002A5A2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7887" y="2394964"/>
            <a:ext cx="4688114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ZapfDingbat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message header:</a:t>
            </a:r>
          </a:p>
          <a:p>
            <a:pPr marL="227013" marR="0" lvl="0" indent="-2270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identification: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 16 bit # for query, reply to query uses same #</a:t>
            </a:r>
          </a:p>
          <a:p>
            <a:pPr marL="227013" marR="0" lvl="0" indent="-2270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flags:</a:t>
            </a:r>
          </a:p>
          <a:p>
            <a:pPr marL="460375" marR="0" lvl="1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query or reply</a:t>
            </a:r>
          </a:p>
          <a:p>
            <a:pPr marL="460375" marR="0" lvl="1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recursion desired </a:t>
            </a:r>
          </a:p>
          <a:p>
            <a:pPr marL="460375" marR="0" lvl="1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recursion available</a:t>
            </a:r>
          </a:p>
          <a:p>
            <a:pPr marL="460375" marR="0" lvl="1" indent="-230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reply is authoritative</a:t>
            </a:r>
          </a:p>
        </p:txBody>
      </p:sp>
      <p:sp>
        <p:nvSpPr>
          <p:cNvPr id="38" name="Line 34">
            <a:extLst>
              <a:ext uri="{FF2B5EF4-FFF2-40B4-BE49-F238E27FC236}">
                <a16:creationId xmlns:a16="http://schemas.microsoft.com/office/drawing/2014/main" id="{03A0FB20-73AE-C645-8115-85F6EEA5B5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10672" y="2610864"/>
            <a:ext cx="2902854" cy="295274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Line 35">
            <a:extLst>
              <a:ext uri="{FF2B5EF4-FFF2-40B4-BE49-F238E27FC236}">
                <a16:creationId xmlns:a16="http://schemas.microsoft.com/office/drawing/2014/main" id="{1A55A89B-1CD7-B54F-863D-E99720E03B7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52675" y="2590227"/>
            <a:ext cx="6383337" cy="1208088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Slide Number Placeholder 2">
            <a:extLst>
              <a:ext uri="{FF2B5EF4-FFF2-40B4-BE49-F238E27FC236}">
                <a16:creationId xmlns:a16="http://schemas.microsoft.com/office/drawing/2014/main" id="{B83050FC-315F-2544-B90A-1FF8E08E6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82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F3A966D3-2C53-7043-9726-8E5764BD36FD}"/>
              </a:ext>
            </a:extLst>
          </p:cNvPr>
          <p:cNvGrpSpPr/>
          <p:nvPr/>
        </p:nvGrpSpPr>
        <p:grpSpPr>
          <a:xfrm>
            <a:off x="6272212" y="1937764"/>
            <a:ext cx="3671888" cy="4505326"/>
            <a:chOff x="6272212" y="1937764"/>
            <a:chExt cx="3671888" cy="4505326"/>
          </a:xfrm>
        </p:grpSpPr>
        <p:sp>
          <p:nvSpPr>
            <p:cNvPr id="58" name="Rectangle 12">
              <a:extLst>
                <a:ext uri="{FF2B5EF4-FFF2-40B4-BE49-F238E27FC236}">
                  <a16:creationId xmlns:a16="http://schemas.microsoft.com/office/drawing/2014/main" id="{D3568E88-5955-424B-B8F5-A21359D5E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7612" y="2339402"/>
              <a:ext cx="3614738" cy="410368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18900000" sx="101000" sy="101000" algn="bl" rotWithShape="0">
                <a:srgbClr val="0000A3">
                  <a:alpha val="40000"/>
                </a:srgbClr>
              </a:outerShdw>
            </a:effec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F1DAA21C-2CC0-F041-B1F7-E511608807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6500" y="5766814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507E3301-3AAB-0340-A7F1-6C57515086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7612" y="5081014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C84DEA63-7944-AC4C-88AD-6817D39540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6500" y="4395214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DC9B8E6D-9F7D-004C-98A3-75DEEEBD9A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6500" y="3720527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306014BE-BC39-824E-9F78-D660CD2675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4912" y="3263327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A42C2C1E-84BD-9743-97E0-09CF9FCFF2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72212" y="2812477"/>
              <a:ext cx="36464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A5708C43-6E7B-824A-980E-C5EB81FC21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4187" y="2350514"/>
              <a:ext cx="3175" cy="13604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ext Box 20">
              <a:extLst>
                <a:ext uri="{FF2B5EF4-FFF2-40B4-BE49-F238E27FC236}">
                  <a16:creationId xmlns:a16="http://schemas.microsoft.com/office/drawing/2014/main" id="{B5DFDF92-2319-2549-A363-2E65C1291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2087" y="2410839"/>
              <a:ext cx="13112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identification</a:t>
              </a:r>
            </a:p>
          </p:txBody>
        </p:sp>
        <p:sp>
          <p:nvSpPr>
            <p:cNvPr id="67" name="Text Box 21">
              <a:extLst>
                <a:ext uri="{FF2B5EF4-FFF2-40B4-BE49-F238E27FC236}">
                  <a16:creationId xmlns:a16="http://schemas.microsoft.com/office/drawing/2014/main" id="{D4E993B8-AE34-384B-8C59-1B56BB128D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66162" y="2410839"/>
              <a:ext cx="6127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flags</a:t>
              </a:r>
            </a:p>
          </p:txBody>
        </p:sp>
        <p:sp>
          <p:nvSpPr>
            <p:cNvPr id="68" name="Text Box 22">
              <a:extLst>
                <a:ext uri="{FF2B5EF4-FFF2-40B4-BE49-F238E27FC236}">
                  <a16:creationId xmlns:a16="http://schemas.microsoft.com/office/drawing/2014/main" id="{B3DF818C-F6C8-E14D-A46C-FD3063074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3837" y="2868039"/>
              <a:ext cx="12223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# questions</a:t>
              </a:r>
            </a:p>
          </p:txBody>
        </p:sp>
        <p:sp>
          <p:nvSpPr>
            <p:cNvPr id="69" name="Text Box 23">
              <a:extLst>
                <a:ext uri="{FF2B5EF4-FFF2-40B4-BE49-F238E27FC236}">
                  <a16:creationId xmlns:a16="http://schemas.microsoft.com/office/drawing/2014/main" id="{9A6A9AC2-926A-8B4E-81B0-9CE0DD3BB5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7950" y="3879277"/>
              <a:ext cx="327818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questions (variable # of questions)</a:t>
              </a:r>
            </a:p>
          </p:txBody>
        </p:sp>
        <p:sp>
          <p:nvSpPr>
            <p:cNvPr id="70" name="Text Box 26">
              <a:extLst>
                <a:ext uri="{FF2B5EF4-FFF2-40B4-BE49-F238E27FC236}">
                  <a16:creationId xmlns:a16="http://schemas.microsoft.com/office/drawing/2014/main" id="{C9071FBC-5A74-7341-A63F-649340BD84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7687" y="3323652"/>
              <a:ext cx="16716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# additional RRs</a:t>
              </a:r>
            </a:p>
          </p:txBody>
        </p:sp>
        <p:sp>
          <p:nvSpPr>
            <p:cNvPr id="71" name="Text Box 27">
              <a:extLst>
                <a:ext uri="{FF2B5EF4-FFF2-40B4-BE49-F238E27FC236}">
                  <a16:creationId xmlns:a16="http://schemas.microsoft.com/office/drawing/2014/main" id="{9513342D-3D82-2446-A7D3-28EDD5EAEE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5087" y="3325239"/>
              <a:ext cx="15843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# authority RRs</a:t>
              </a:r>
            </a:p>
          </p:txBody>
        </p:sp>
        <p:sp>
          <p:nvSpPr>
            <p:cNvPr id="72" name="Text Box 28">
              <a:extLst>
                <a:ext uri="{FF2B5EF4-FFF2-40B4-BE49-F238E27FC236}">
                  <a16:creationId xmlns:a16="http://schemas.microsoft.com/office/drawing/2014/main" id="{83ED9871-C6FF-8644-98E4-EEE7A5BD02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6112" y="2877564"/>
              <a:ext cx="1458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# answer RRs</a:t>
              </a:r>
            </a:p>
          </p:txBody>
        </p:sp>
        <p:sp>
          <p:nvSpPr>
            <p:cNvPr id="73" name="Text Box 30">
              <a:extLst>
                <a:ext uri="{FF2B5EF4-FFF2-40B4-BE49-F238E27FC236}">
                  <a16:creationId xmlns:a16="http://schemas.microsoft.com/office/drawing/2014/main" id="{646FFA4C-D2F4-804F-BB10-D2E1E711F5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5925" y="4563489"/>
              <a:ext cx="26908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answers (variable # of RRs)</a:t>
              </a:r>
            </a:p>
          </p:txBody>
        </p:sp>
        <p:sp>
          <p:nvSpPr>
            <p:cNvPr id="74" name="Text Box 31">
              <a:extLst>
                <a:ext uri="{FF2B5EF4-FFF2-40B4-BE49-F238E27FC236}">
                  <a16:creationId xmlns:a16="http://schemas.microsoft.com/office/drawing/2014/main" id="{F169C7FC-D0F8-9546-93C0-00F4E6E4B0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6087" y="5249289"/>
              <a:ext cx="27146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authority (variable # of RRs)</a:t>
              </a:r>
            </a:p>
          </p:txBody>
        </p:sp>
        <p:sp>
          <p:nvSpPr>
            <p:cNvPr id="75" name="Text Box 32">
              <a:extLst>
                <a:ext uri="{FF2B5EF4-FFF2-40B4-BE49-F238E27FC236}">
                  <a16:creationId xmlns:a16="http://schemas.microsoft.com/office/drawing/2014/main" id="{2A810C4D-9EF9-0B42-8366-C238D3FBAE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2875" y="5916039"/>
              <a:ext cx="31861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additional info (variable # of RRs)</a:t>
              </a:r>
            </a:p>
          </p:txBody>
        </p:sp>
        <p:grpSp>
          <p:nvGrpSpPr>
            <p:cNvPr id="76" name="Group 60">
              <a:extLst>
                <a:ext uri="{FF2B5EF4-FFF2-40B4-BE49-F238E27FC236}">
                  <a16:creationId xmlns:a16="http://schemas.microsoft.com/office/drawing/2014/main" id="{8BF3E406-CCE3-D64E-8AB4-D91149714F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2375" y="1937764"/>
              <a:ext cx="1747837" cy="274638"/>
              <a:chOff x="2691" y="1194"/>
              <a:chExt cx="1101" cy="173"/>
            </a:xfrm>
          </p:grpSpPr>
          <p:sp>
            <p:nvSpPr>
              <p:cNvPr id="81" name="Text Box 57">
                <a:extLst>
                  <a:ext uri="{FF2B5EF4-FFF2-40B4-BE49-F238E27FC236}">
                    <a16:creationId xmlns:a16="http://schemas.microsoft.com/office/drawing/2014/main" id="{C33F9937-2680-5C4C-811E-5F9E3D43BD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32" y="1194"/>
                <a:ext cx="42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2 bytes</a:t>
                </a:r>
              </a:p>
            </p:txBody>
          </p:sp>
          <p:sp>
            <p:nvSpPr>
              <p:cNvPr id="82" name="Line 58">
                <a:extLst>
                  <a:ext uri="{FF2B5EF4-FFF2-40B4-BE49-F238E27FC236}">
                    <a16:creationId xmlns:a16="http://schemas.microsoft.com/office/drawing/2014/main" id="{B39B871F-A818-1B4E-A225-DA01D5EDAC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5" y="1284"/>
                <a:ext cx="3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Line 59">
                <a:extLst>
                  <a:ext uri="{FF2B5EF4-FFF2-40B4-BE49-F238E27FC236}">
                    <a16:creationId xmlns:a16="http://schemas.microsoft.com/office/drawing/2014/main" id="{3CB8F9AE-D625-1D4A-8625-28F8772B9B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691" y="1284"/>
                <a:ext cx="3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7" name="Group 61">
              <a:extLst>
                <a:ext uri="{FF2B5EF4-FFF2-40B4-BE49-F238E27FC236}">
                  <a16:creationId xmlns:a16="http://schemas.microsoft.com/office/drawing/2014/main" id="{711AFC78-9A4A-CD41-A49D-623142A481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77200" y="1937764"/>
              <a:ext cx="1747837" cy="274638"/>
              <a:chOff x="2691" y="1194"/>
              <a:chExt cx="1101" cy="173"/>
            </a:xfrm>
          </p:grpSpPr>
          <p:sp>
            <p:nvSpPr>
              <p:cNvPr id="78" name="Text Box 62">
                <a:extLst>
                  <a:ext uri="{FF2B5EF4-FFF2-40B4-BE49-F238E27FC236}">
                    <a16:creationId xmlns:a16="http://schemas.microsoft.com/office/drawing/2014/main" id="{D2686047-8DDE-AA4D-88A8-9F0670CBD0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32" y="1194"/>
                <a:ext cx="42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2 bytes</a:t>
                </a:r>
              </a:p>
            </p:txBody>
          </p:sp>
          <p:sp>
            <p:nvSpPr>
              <p:cNvPr id="79" name="Line 63">
                <a:extLst>
                  <a:ext uri="{FF2B5EF4-FFF2-40B4-BE49-F238E27FC236}">
                    <a16:creationId xmlns:a16="http://schemas.microsoft.com/office/drawing/2014/main" id="{A93491FC-3FC2-BA4A-B5FC-8BFED42708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5" y="1284"/>
                <a:ext cx="3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Line 64">
                <a:extLst>
                  <a:ext uri="{FF2B5EF4-FFF2-40B4-BE49-F238E27FC236}">
                    <a16:creationId xmlns:a16="http://schemas.microsoft.com/office/drawing/2014/main" id="{B4EF32F5-CEE0-064C-98D1-0B2AED9C53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691" y="1284"/>
                <a:ext cx="3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" name="Rectangle 3">
            <a:extLst>
              <a:ext uri="{FF2B5EF4-FFF2-40B4-BE49-F238E27FC236}">
                <a16:creationId xmlns:a16="http://schemas.microsoft.com/office/drawing/2014/main" id="{CD167590-D12C-F842-94F3-26CF0F3023F4}"/>
              </a:ext>
            </a:extLst>
          </p:cNvPr>
          <p:cNvSpPr txBox="1">
            <a:spLocks noChangeArrowheads="1"/>
          </p:cNvSpPr>
          <p:nvPr/>
        </p:nvSpPr>
        <p:spPr>
          <a:xfrm>
            <a:off x="693057" y="1391557"/>
            <a:ext cx="10393362" cy="51435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query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and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reply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messages, both have same 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format: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" name="Text Box 4">
            <a:extLst>
              <a:ext uri="{FF2B5EF4-FFF2-40B4-BE49-F238E27FC236}">
                <a16:creationId xmlns:a16="http://schemas.microsoft.com/office/drawing/2014/main" id="{95042E94-C8A0-BE46-8EB4-39429E2BF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795" y="3882482"/>
            <a:ext cx="3970338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name, type fields for a query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" name="Text Box 5">
            <a:extLst>
              <a:ext uri="{FF2B5EF4-FFF2-40B4-BE49-F238E27FC236}">
                <a16:creationId xmlns:a16="http://schemas.microsoft.com/office/drawing/2014/main" id="{4E613433-F917-A147-AF5A-4DF4F76E7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138" y="4604794"/>
            <a:ext cx="4003170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RRs in response to query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" name="Text Box 6">
            <a:extLst>
              <a:ext uri="{FF2B5EF4-FFF2-40B4-BE49-F238E27FC236}">
                <a16:creationId xmlns:a16="http://schemas.microsoft.com/office/drawing/2014/main" id="{3FD623A6-A024-6347-B591-DAC5D82FD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715" y="5271771"/>
            <a:ext cx="4801281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records for authoritative servers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1" name="Text Box 7">
            <a:extLst>
              <a:ext uri="{FF2B5EF4-FFF2-40B4-BE49-F238E27FC236}">
                <a16:creationId xmlns:a16="http://schemas.microsoft.com/office/drawing/2014/main" id="{4B8555F6-7100-944F-9974-2E826BBBD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371" y="5790401"/>
            <a:ext cx="4614409" cy="72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additional “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helpful”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info that may be used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" name="Line 37">
            <a:extLst>
              <a:ext uri="{FF2B5EF4-FFF2-40B4-BE49-F238E27FC236}">
                <a16:creationId xmlns:a16="http://schemas.microsoft.com/office/drawing/2014/main" id="{F803F024-9C8E-164E-BC96-48776D3FA40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70475" y="6126704"/>
            <a:ext cx="1371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Line 38">
            <a:extLst>
              <a:ext uri="{FF2B5EF4-FFF2-40B4-BE49-F238E27FC236}">
                <a16:creationId xmlns:a16="http://schemas.microsoft.com/office/drawing/2014/main" id="{316EAAA0-F793-2043-BFB7-87E6DFAFF7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78413" y="5467891"/>
            <a:ext cx="1371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Line 39">
            <a:extLst>
              <a:ext uri="{FF2B5EF4-FFF2-40B4-BE49-F238E27FC236}">
                <a16:creationId xmlns:a16="http://schemas.microsoft.com/office/drawing/2014/main" id="{408447E0-07FB-1341-9B44-D1DA4C6774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86350" y="4809079"/>
            <a:ext cx="1371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Line 40">
            <a:extLst>
              <a:ext uri="{FF2B5EF4-FFF2-40B4-BE49-F238E27FC236}">
                <a16:creationId xmlns:a16="http://schemas.microsoft.com/office/drawing/2014/main" id="{F708B0A3-0C69-D745-B00F-2DDF2924D4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72063" y="4083591"/>
            <a:ext cx="1371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itle 1">
            <a:extLst>
              <a:ext uri="{FF2B5EF4-FFF2-40B4-BE49-F238E27FC236}">
                <a16:creationId xmlns:a16="http://schemas.microsoft.com/office/drawing/2014/main" id="{95E186ED-4245-C448-9822-1199EA93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678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DNS protocol messages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39" name="Slide Number Placeholder 2">
            <a:extLst>
              <a:ext uri="{FF2B5EF4-FFF2-40B4-BE49-F238E27FC236}">
                <a16:creationId xmlns:a16="http://schemas.microsoft.com/office/drawing/2014/main" id="{C19D16D8-DC06-E546-AA51-6069613B4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31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  <p:bldP spid="52" grpId="0" animBg="1"/>
      <p:bldP spid="53" grpId="0" animBg="1"/>
      <p:bldP spid="54" grpId="0" animBg="1"/>
      <p:bldP spid="5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678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Getting your info into the DNS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56" name="Rectangle 4">
            <a:extLst>
              <a:ext uri="{FF2B5EF4-FFF2-40B4-BE49-F238E27FC236}">
                <a16:creationId xmlns:a16="http://schemas.microsoft.com/office/drawing/2014/main" id="{3216383A-5EC1-7E47-A0BE-F48A801236CE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404537"/>
            <a:ext cx="10253340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example: new startup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Network Utopia”</a:t>
            </a:r>
          </a:p>
          <a:p>
            <a:pPr marL="352425" marR="0" lvl="0" indent="-2952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register name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networkuptopia.com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at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 registrar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(e.g., Network Solutions)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provide names, IP addresses of authoritative name server (primary and secondary)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registrar inserts NS, A RRs into .com TLD server: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46355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 (</a:t>
            </a:r>
            <a:r>
              <a:rPr kumimoji="0" lang="en-US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networkutopia.com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, dns1.networkutopia.com, NS)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 (dns1.networkutopia.com, 212.212.212.1, A)</a:t>
            </a: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ourier" pitchFamily="2" charset="0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952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create authoritative server locally with IP address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+mn-cs"/>
              </a:rPr>
              <a:t>212.212.212.1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695325" marR="0" lvl="1" indent="-2952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type A record for www.networkuptopia.com</a:t>
            </a:r>
          </a:p>
          <a:p>
            <a:pPr marL="695325" marR="0" lvl="1" indent="-2952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type MX record for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networkutopia.com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792EB6E-923E-9C45-A570-23DE9782A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03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Application Layer: Overview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809242" y="1870563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Principles of network applications</a:t>
            </a:r>
          </a:p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and HTTP</a:t>
            </a:r>
          </a:p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E-mail, SMTP, IMAP, FTP</a:t>
            </a:r>
          </a:p>
          <a:p>
            <a:pPr marL="401638" indent="-401638">
              <a:buClr>
                <a:srgbClr val="0000A8"/>
              </a:buClr>
              <a:defRPr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The Domain Name System DNS</a:t>
            </a:r>
          </a:p>
          <a:p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FE695BD-369F-8C4A-ACAD-42671E1C0719}"/>
              </a:ext>
            </a:extLst>
          </p:cNvPr>
          <p:cNvSpPr txBox="1">
            <a:spLocks noChangeArrowheads="1"/>
          </p:cNvSpPr>
          <p:nvPr/>
        </p:nvSpPr>
        <p:spPr>
          <a:xfrm>
            <a:off x="6557554" y="1422888"/>
            <a:ext cx="5405262" cy="4799013"/>
          </a:xfrm>
          <a:prstGeom prst="rect">
            <a:avLst/>
          </a:prstGeom>
        </p:spPr>
        <p:txBody>
          <a:bodyPr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endParaRPr lang="en-US" alt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A7DC3-C885-F84E-9572-316B74643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 descr="Kurose&amp;Ross 8th edition photo">
            <a:extLst>
              <a:ext uri="{FF2B5EF4-FFF2-40B4-BE49-F238E27FC236}">
                <a16:creationId xmlns:a16="http://schemas.microsoft.com/office/drawing/2014/main" id="{0FE4D197-C068-7641-A580-436689983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91" y="2520138"/>
            <a:ext cx="3087757" cy="231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48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FontTx/>
              <a:buNone/>
            </a:pPr>
            <a:r>
              <a:rPr lang="en-US" alt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task is to register your new website (networksolutions.com). What specific records you need to add in the DNS hierarchy so that It can be accessed over the Internet</a:t>
            </a:r>
          </a:p>
          <a:p>
            <a: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FontTx/>
              <a:buNone/>
            </a:pPr>
            <a:endParaRPr lang="en-US" alt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(Home work)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749" y="3182282"/>
            <a:ext cx="7340220" cy="12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32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walkthrough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607" y="1724025"/>
            <a:ext cx="8210785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619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walkthrough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374" y="1724025"/>
            <a:ext cx="7285252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171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walkthrough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806" y="1724025"/>
            <a:ext cx="7806387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889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walkthrough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526" y="1724025"/>
            <a:ext cx="6910948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0627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walkthrough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892" y="1724025"/>
            <a:ext cx="7954216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9598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walkthrough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68" y="1724025"/>
            <a:ext cx="834006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870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walkthrough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082" y="1724025"/>
            <a:ext cx="6919836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2791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walkthrough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686" y="1724025"/>
            <a:ext cx="9022627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9088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walkthrough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479" y="1724025"/>
            <a:ext cx="8695042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901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DNS: Domain Name System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127" name="Rectangle 3">
            <a:extLst>
              <a:ext uri="{FF2B5EF4-FFF2-40B4-BE49-F238E27FC236}">
                <a16:creationId xmlns:a16="http://schemas.microsoft.com/office/drawing/2014/main" id="{35F7BF1A-0385-C246-9EE3-5E4E54C86490}"/>
              </a:ext>
            </a:extLst>
          </p:cNvPr>
          <p:cNvSpPr txBox="1">
            <a:spLocks noChangeArrowheads="1"/>
          </p:cNvSpPr>
          <p:nvPr/>
        </p:nvSpPr>
        <p:spPr>
          <a:xfrm>
            <a:off x="753721" y="1340962"/>
            <a:ext cx="4901973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people: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many identifiers: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SSN, name, passport #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Internet hosts, routers: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IP address (32 bit) - used for addressing datagrams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“name”, e.g., </a:t>
            </a:r>
            <a:r>
              <a:rPr kumimoji="0" lang="en-US" altLang="ja-JP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cs.umass.edu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- used by humans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how to map between IP address and name, and vice versa ?</a:t>
            </a:r>
          </a:p>
        </p:txBody>
      </p:sp>
      <p:sp>
        <p:nvSpPr>
          <p:cNvPr id="128" name="Rectangle 4">
            <a:extLst>
              <a:ext uri="{FF2B5EF4-FFF2-40B4-BE49-F238E27FC236}">
                <a16:creationId xmlns:a16="http://schemas.microsoft.com/office/drawing/2014/main" id="{3851BC29-45CA-8744-BD4D-21254F83A516}"/>
              </a:ext>
            </a:extLst>
          </p:cNvPr>
          <p:cNvSpPr txBox="1">
            <a:spLocks noChangeArrowheads="1"/>
          </p:cNvSpPr>
          <p:nvPr/>
        </p:nvSpPr>
        <p:spPr>
          <a:xfrm>
            <a:off x="5592033" y="1281002"/>
            <a:ext cx="6088112" cy="50069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Domain Name System (DNS):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distributed database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implemented in hierarchy of many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name servers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application-layer protocol: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hosts, DNS servers communicate to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resolve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names (address/name translation)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note: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core Internet function,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implemented as application-layer protocol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complexity at network’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“edge”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9189B4D-1C2B-F245-A96D-9F110BA47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7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walkthrough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14" y="1724025"/>
            <a:ext cx="9057572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0296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walkthrough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" t="9535" b="2776"/>
          <a:stretch/>
        </p:blipFill>
        <p:spPr bwMode="auto">
          <a:xfrm>
            <a:off x="1393902" y="1248935"/>
            <a:ext cx="9653529" cy="5051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666" y="5958722"/>
            <a:ext cx="366686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0095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walkthrough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923" y="1230374"/>
            <a:ext cx="8087038" cy="55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373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walkthrough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" r="1494" b="2310"/>
          <a:stretch/>
        </p:blipFill>
        <p:spPr bwMode="auto">
          <a:xfrm>
            <a:off x="983194" y="1107711"/>
            <a:ext cx="10042919" cy="5700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2615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walkthrough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7019" r="2071" b="5486"/>
          <a:stretch/>
        </p:blipFill>
        <p:spPr bwMode="auto">
          <a:xfrm>
            <a:off x="909981" y="1151566"/>
            <a:ext cx="10372037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890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678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DNS security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1829ECA-BDD6-AD44-8D36-9BB88442CDAB}"/>
              </a:ext>
            </a:extLst>
          </p:cNvPr>
          <p:cNvSpPr txBox="1">
            <a:spLocks/>
          </p:cNvSpPr>
          <p:nvPr/>
        </p:nvSpPr>
        <p:spPr>
          <a:xfrm>
            <a:off x="838200" y="1526094"/>
            <a:ext cx="5025571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2228B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DDoS attacks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bombard root servers with traffic</a:t>
            </a:r>
          </a:p>
          <a:p>
            <a:pPr marL="574675" marR="0" lvl="1" indent="-2270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not successful to date</a:t>
            </a:r>
          </a:p>
          <a:p>
            <a:pPr marL="574675" marR="0" lvl="1" indent="-2270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traffic filtering</a:t>
            </a:r>
          </a:p>
          <a:p>
            <a:pPr marL="574675" marR="0" lvl="1" indent="-2270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local DNS servers cache IPs of TLD servers, allowing root server bypass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bombard TLD servers</a:t>
            </a:r>
          </a:p>
          <a:p>
            <a:pPr marL="574675" marR="0" lvl="1" indent="-2270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potentially more dangerous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Comic Sans MS" panose="030F0902030302020204" pitchFamily="66" charset="0"/>
              <a:buAutoNum type="arabicPeriod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A84F48D-B139-BA49-B127-5134E112078B}"/>
              </a:ext>
            </a:extLst>
          </p:cNvPr>
          <p:cNvSpPr txBox="1">
            <a:spLocks/>
          </p:cNvSpPr>
          <p:nvPr/>
        </p:nvSpPr>
        <p:spPr bwMode="auto">
          <a:xfrm>
            <a:off x="6096000" y="1526094"/>
            <a:ext cx="4760686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14288" marR="0" lvl="0" indent="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S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poofing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</a:rPr>
              <a:t>  attacks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intercept DNS queries, returning bogus replies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DNS cache poisoning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RFC 4033: DNSSEC authentication services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CEE8551A-CF21-2D4C-B81F-11CF85B7E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flipH="1">
            <a:off x="1166946" y="5912684"/>
            <a:ext cx="7911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libri" panose="020F0502020204030204"/>
                <a:ea typeface="ＭＳ Ｐゴシック" panose="020B0600070205080204" pitchFamily="34" charset="-128"/>
              </a:rPr>
              <a:t>Why did Facebook goes down 6th October 2021?</a:t>
            </a:r>
          </a:p>
          <a:p>
            <a:r>
              <a:rPr lang="en-US" sz="2000" dirty="0">
                <a:hlinkClick r:id="rId3"/>
              </a:rPr>
              <a:t>https://www.youtube.com/watch?v=Bie32IZlMtY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8426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Application Layer: Overview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809242" y="1870563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Principles of network applications</a:t>
            </a:r>
          </a:p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and HTTP</a:t>
            </a:r>
          </a:p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E-mail, SMTP, IMAP</a:t>
            </a:r>
          </a:p>
          <a:p>
            <a:pPr marL="401638" indent="-401638">
              <a:buClr>
                <a:schemeClr val="bg1">
                  <a:lumMod val="75000"/>
                </a:schemeClr>
              </a:buClr>
              <a:defRPr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Domain Name System DNS</a:t>
            </a:r>
          </a:p>
          <a:p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FE695BD-369F-8C4A-ACAD-42671E1C0719}"/>
              </a:ext>
            </a:extLst>
          </p:cNvPr>
          <p:cNvSpPr txBox="1">
            <a:spLocks noChangeArrowheads="1"/>
          </p:cNvSpPr>
          <p:nvPr/>
        </p:nvSpPr>
        <p:spPr>
          <a:xfrm>
            <a:off x="6557554" y="1422888"/>
            <a:ext cx="5405262" cy="4799013"/>
          </a:xfrm>
          <a:prstGeom prst="rect">
            <a:avLst/>
          </a:prstGeom>
        </p:spPr>
        <p:txBody>
          <a:bodyPr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indent="-349250">
              <a:buClr>
                <a:srgbClr val="0000A8"/>
              </a:buClr>
            </a:pPr>
            <a:r>
              <a:rPr lang="en-US" altLang="en-US" sz="3200" dirty="0">
                <a:ea typeface="ＭＳ Ｐゴシック" panose="020B0600070205080204" pitchFamily="34" charset="-128"/>
              </a:rPr>
              <a:t>P2P applications</a:t>
            </a:r>
          </a:p>
          <a:p>
            <a:pPr>
              <a:buFont typeface="Wingdings" pitchFamily="2" charset="2"/>
              <a:buNone/>
            </a:pPr>
            <a:endParaRPr lang="en-US" alt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A7DC3-C885-F84E-9572-316B74643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Picture 6" descr="Kurose&amp;Ross 8th edition photo">
            <a:extLst>
              <a:ext uri="{FF2B5EF4-FFF2-40B4-BE49-F238E27FC236}">
                <a16:creationId xmlns:a16="http://schemas.microsoft.com/office/drawing/2014/main" id="{B3788763-2714-774C-835A-923700510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91" y="4125913"/>
            <a:ext cx="3087757" cy="231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20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9" name="Rectangle 419">
            <a:extLst>
              <a:ext uri="{FF2B5EF4-FFF2-40B4-BE49-F238E27FC236}">
                <a16:creationId xmlns:a16="http://schemas.microsoft.com/office/drawing/2014/main" id="{F39DA03D-3BDA-2344-B3D3-3A95FB5E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370" name="AutoShape 420">
            <a:extLst>
              <a:ext uri="{FF2B5EF4-FFF2-40B4-BE49-F238E27FC236}">
                <a16:creationId xmlns:a16="http://schemas.microsoft.com/office/drawing/2014/main" id="{579866B0-F884-A84A-B74A-EFEA50EBF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CC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enterprise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datacenter 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content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provider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network</a:t>
            </a:r>
            <a:endParaRPr lang="en-US" sz="1000" dirty="0"/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3" name="Group 802">
            <a:extLst>
              <a:ext uri="{FF2B5EF4-FFF2-40B4-BE49-F238E27FC236}">
                <a16:creationId xmlns:a16="http://schemas.microsoft.com/office/drawing/2014/main" id="{4429D23B-C424-D54E-A99F-D3FC646B3D08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grpSp>
          <p:nvGrpSpPr>
            <p:cNvPr id="800" name="Group 799">
              <a:extLst>
                <a:ext uri="{FF2B5EF4-FFF2-40B4-BE49-F238E27FC236}">
                  <a16:creationId xmlns:a16="http://schemas.microsoft.com/office/drawing/2014/main" id="{C0FB38C4-8D4E-FD46-8BA5-A01F983C9AF5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Line 430">
                <a:extLst>
                  <a:ext uri="{FF2B5EF4-FFF2-40B4-BE49-F238E27FC236}">
                    <a16:creationId xmlns:a16="http://schemas.microsoft.com/office/drawing/2014/main" id="{3188928B-5976-7142-B509-B67C32631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Line 431">
                <a:extLst>
                  <a:ext uri="{FF2B5EF4-FFF2-40B4-BE49-F238E27FC236}">
                    <a16:creationId xmlns:a16="http://schemas.microsoft.com/office/drawing/2014/main" id="{B61C3274-819B-1A4B-9892-BC7A0AB4B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432">
                <a:extLst>
                  <a:ext uri="{FF2B5EF4-FFF2-40B4-BE49-F238E27FC236}">
                    <a16:creationId xmlns:a16="http://schemas.microsoft.com/office/drawing/2014/main" id="{6434324A-C183-F645-84E8-7170D215D0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433">
                <a:extLst>
                  <a:ext uri="{FF2B5EF4-FFF2-40B4-BE49-F238E27FC236}">
                    <a16:creationId xmlns:a16="http://schemas.microsoft.com/office/drawing/2014/main" id="{4326369B-7050-F54A-9B61-51FBE98316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9" name="Line 436">
                <a:extLst>
                  <a:ext uri="{FF2B5EF4-FFF2-40B4-BE49-F238E27FC236}">
                    <a16:creationId xmlns:a16="http://schemas.microsoft.com/office/drawing/2014/main" id="{CAD2281A-59A4-DA4C-A9DC-E37CA49919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439">
                <a:extLst>
                  <a:ext uri="{FF2B5EF4-FFF2-40B4-BE49-F238E27FC236}">
                    <a16:creationId xmlns:a16="http://schemas.microsoft.com/office/drawing/2014/main" id="{59746900-72D7-BF46-8B59-62F2A5D479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440">
                <a:extLst>
                  <a:ext uri="{FF2B5EF4-FFF2-40B4-BE49-F238E27FC236}">
                    <a16:creationId xmlns:a16="http://schemas.microsoft.com/office/drawing/2014/main" id="{76AA107C-4028-5D4D-B986-E7C4D7058C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441">
                <a:extLst>
                  <a:ext uri="{FF2B5EF4-FFF2-40B4-BE49-F238E27FC236}">
                    <a16:creationId xmlns:a16="http://schemas.microsoft.com/office/drawing/2014/main" id="{AF797424-05E8-8345-847C-94DA81395A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443">
                <a:extLst>
                  <a:ext uri="{FF2B5EF4-FFF2-40B4-BE49-F238E27FC236}">
                    <a16:creationId xmlns:a16="http://schemas.microsoft.com/office/drawing/2014/main" id="{BCDF073B-F330-A345-A512-B85DFD399D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449">
                <a:extLst>
                  <a:ext uri="{FF2B5EF4-FFF2-40B4-BE49-F238E27FC236}">
                    <a16:creationId xmlns:a16="http://schemas.microsoft.com/office/drawing/2014/main" id="{53CD988A-3515-7242-9C29-87AF281086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" name="Line 428">
                <a:extLst>
                  <a:ext uri="{FF2B5EF4-FFF2-40B4-BE49-F238E27FC236}">
                    <a16:creationId xmlns:a16="http://schemas.microsoft.com/office/drawing/2014/main" id="{538963BA-E603-D94F-A908-92C50EC393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564" name="Straight Connector 563">
                <a:extLst>
                  <a:ext uri="{FF2B5EF4-FFF2-40B4-BE49-F238E27FC236}">
                    <a16:creationId xmlns:a16="http://schemas.microsoft.com/office/drawing/2014/main" id="{CE6E1140-BC2F-9947-9B51-91DC5079ABB1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Straight Connector 564">
                <a:extLst>
                  <a:ext uri="{FF2B5EF4-FFF2-40B4-BE49-F238E27FC236}">
                    <a16:creationId xmlns:a16="http://schemas.microsoft.com/office/drawing/2014/main" id="{9EF5B4FA-3960-F54C-936B-C64147078447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>
                <a:extLst>
                  <a:ext uri="{FF2B5EF4-FFF2-40B4-BE49-F238E27FC236}">
                    <a16:creationId xmlns:a16="http://schemas.microsoft.com/office/drawing/2014/main" id="{691B45AC-C5E3-D24E-9C63-05D00B08C71D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59EB46BB-F3EA-4248-B631-AC80BEB74EF0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>
                <a:extLst>
                  <a:ext uri="{FF2B5EF4-FFF2-40B4-BE49-F238E27FC236}">
                    <a16:creationId xmlns:a16="http://schemas.microsoft.com/office/drawing/2014/main" id="{C562C7DD-3FD1-0E4C-B308-744C6C87FC79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>
                <a:extLst>
                  <a:ext uri="{FF2B5EF4-FFF2-40B4-BE49-F238E27FC236}">
                    <a16:creationId xmlns:a16="http://schemas.microsoft.com/office/drawing/2014/main" id="{6793D61B-AD50-A246-A5C0-38DF48C17738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>
                <a:extLst>
                  <a:ext uri="{FF2B5EF4-FFF2-40B4-BE49-F238E27FC236}">
                    <a16:creationId xmlns:a16="http://schemas.microsoft.com/office/drawing/2014/main" id="{EDD09B84-3AA8-0948-AB6C-1D5CBFFC5293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Connector 573">
                <a:extLst>
                  <a:ext uri="{FF2B5EF4-FFF2-40B4-BE49-F238E27FC236}">
                    <a16:creationId xmlns:a16="http://schemas.microsoft.com/office/drawing/2014/main" id="{C777BA08-17B1-254B-BCB6-583E10254EC6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Line 541">
                <a:extLst>
                  <a:ext uri="{FF2B5EF4-FFF2-40B4-BE49-F238E27FC236}">
                    <a16:creationId xmlns:a16="http://schemas.microsoft.com/office/drawing/2014/main" id="{C44ADC96-78DA-C64F-AF97-4FFA68D2ED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424">
                <a:extLst>
                  <a:ext uri="{FF2B5EF4-FFF2-40B4-BE49-F238E27FC236}">
                    <a16:creationId xmlns:a16="http://schemas.microsoft.com/office/drawing/2014/main" id="{845B46BE-685D-2D4E-AD26-5684794D19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2" name="Picture 778" descr="antenna_radiation_stylized">
              <a:extLst>
                <a:ext uri="{FF2B5EF4-FFF2-40B4-BE49-F238E27FC236}">
                  <a16:creationId xmlns:a16="http://schemas.microsoft.com/office/drawing/2014/main" id="{B73E5F98-BC74-DB47-BA02-5F29DC675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0" name="Picture 781" descr="antenna_radiation_stylized">
              <a:extLst>
                <a:ext uri="{FF2B5EF4-FFF2-40B4-BE49-F238E27FC236}">
                  <a16:creationId xmlns:a16="http://schemas.microsoft.com/office/drawing/2014/main" id="{5F858A2F-D0F0-7E47-8EF1-4C37898F9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2" name="Picture 799" descr="cell_tower_radiation copy">
              <a:extLst>
                <a:ext uri="{FF2B5EF4-FFF2-40B4-BE49-F238E27FC236}">
                  <a16:creationId xmlns:a16="http://schemas.microsoft.com/office/drawing/2014/main" id="{B5B28CD6-3076-384D-8180-86543C59B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3" name="Oval 800">
              <a:extLst>
                <a:ext uri="{FF2B5EF4-FFF2-40B4-BE49-F238E27FC236}">
                  <a16:creationId xmlns:a16="http://schemas.microsoft.com/office/drawing/2014/main" id="{271D03F6-D85B-EC41-803D-EFAA96DAE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239" name="Line 426">
            <a:extLst>
              <a:ext uri="{FF2B5EF4-FFF2-40B4-BE49-F238E27FC236}">
                <a16:creationId xmlns:a16="http://schemas.microsoft.com/office/drawing/2014/main" id="{DDAEB50C-98DD-DA43-B9C4-9AB7F9ED5B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7860" y="270035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41" name="Group 783">
            <a:extLst>
              <a:ext uri="{FF2B5EF4-FFF2-40B4-BE49-F238E27FC236}">
                <a16:creationId xmlns:a16="http://schemas.microsoft.com/office/drawing/2014/main" id="{02FEAFB4-9831-B64A-9F54-92C532E8F36E}"/>
              </a:ext>
            </a:extLst>
          </p:cNvPr>
          <p:cNvGrpSpPr>
            <a:grpSpLocks/>
          </p:cNvGrpSpPr>
          <p:nvPr/>
        </p:nvGrpSpPr>
        <p:grpSpPr bwMode="auto">
          <a:xfrm>
            <a:off x="8050698" y="2309376"/>
            <a:ext cx="298450" cy="464008"/>
            <a:chOff x="3130" y="3288"/>
            <a:chExt cx="410" cy="742"/>
          </a:xfrm>
        </p:grpSpPr>
        <p:sp>
          <p:nvSpPr>
            <p:cNvPr id="244" name="Line 270">
              <a:extLst>
                <a:ext uri="{FF2B5EF4-FFF2-40B4-BE49-F238E27FC236}">
                  <a16:creationId xmlns:a16="http://schemas.microsoft.com/office/drawing/2014/main" id="{A9300902-94F3-8949-9A54-8B95986ACB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45" name="Line 271">
              <a:extLst>
                <a:ext uri="{FF2B5EF4-FFF2-40B4-BE49-F238E27FC236}">
                  <a16:creationId xmlns:a16="http://schemas.microsoft.com/office/drawing/2014/main" id="{B93F32E3-8690-BD4B-B848-94E1FAAB5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46" name="Line 272">
              <a:extLst>
                <a:ext uri="{FF2B5EF4-FFF2-40B4-BE49-F238E27FC236}">
                  <a16:creationId xmlns:a16="http://schemas.microsoft.com/office/drawing/2014/main" id="{AB0BEDC3-F0F0-4E42-A55F-57AC0548D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47" name="Line 273">
              <a:extLst>
                <a:ext uri="{FF2B5EF4-FFF2-40B4-BE49-F238E27FC236}">
                  <a16:creationId xmlns:a16="http://schemas.microsoft.com/office/drawing/2014/main" id="{3AF299DE-8F54-D84C-B398-5B3B44C53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48" name="Line 274">
              <a:extLst>
                <a:ext uri="{FF2B5EF4-FFF2-40B4-BE49-F238E27FC236}">
                  <a16:creationId xmlns:a16="http://schemas.microsoft.com/office/drawing/2014/main" id="{C2005C3C-C4BA-FD44-A127-E5C4FE594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49" name="Line 275">
              <a:extLst>
                <a:ext uri="{FF2B5EF4-FFF2-40B4-BE49-F238E27FC236}">
                  <a16:creationId xmlns:a16="http://schemas.microsoft.com/office/drawing/2014/main" id="{948DF918-9246-AF45-A55F-C5B7436635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0" name="Line 276">
              <a:extLst>
                <a:ext uri="{FF2B5EF4-FFF2-40B4-BE49-F238E27FC236}">
                  <a16:creationId xmlns:a16="http://schemas.microsoft.com/office/drawing/2014/main" id="{3D1534AB-9253-A140-B4C5-81F085C45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1" name="Line 277">
              <a:extLst>
                <a:ext uri="{FF2B5EF4-FFF2-40B4-BE49-F238E27FC236}">
                  <a16:creationId xmlns:a16="http://schemas.microsoft.com/office/drawing/2014/main" id="{3BA377A2-6A51-F64B-AA8B-4FB90FAA7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2" name="Line 278">
              <a:extLst>
                <a:ext uri="{FF2B5EF4-FFF2-40B4-BE49-F238E27FC236}">
                  <a16:creationId xmlns:a16="http://schemas.microsoft.com/office/drawing/2014/main" id="{FA310FA6-4B1E-0047-8066-8AF44673F2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3" name="Line 279">
              <a:extLst>
                <a:ext uri="{FF2B5EF4-FFF2-40B4-BE49-F238E27FC236}">
                  <a16:creationId xmlns:a16="http://schemas.microsoft.com/office/drawing/2014/main" id="{254B094E-F3D3-0F46-BF4E-A226644B0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4" name="Line 280">
              <a:extLst>
                <a:ext uri="{FF2B5EF4-FFF2-40B4-BE49-F238E27FC236}">
                  <a16:creationId xmlns:a16="http://schemas.microsoft.com/office/drawing/2014/main" id="{9805319A-9CA5-7340-811A-8DBCB5A2BA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5" name="Line 281">
              <a:extLst>
                <a:ext uri="{FF2B5EF4-FFF2-40B4-BE49-F238E27FC236}">
                  <a16:creationId xmlns:a16="http://schemas.microsoft.com/office/drawing/2014/main" id="{6042C4DF-7427-904B-A064-26708AF480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" name="Line 282">
              <a:extLst>
                <a:ext uri="{FF2B5EF4-FFF2-40B4-BE49-F238E27FC236}">
                  <a16:creationId xmlns:a16="http://schemas.microsoft.com/office/drawing/2014/main" id="{21FF36A4-E56F-C94A-8E67-9A6E4DA844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7" name="Line 283">
              <a:extLst>
                <a:ext uri="{FF2B5EF4-FFF2-40B4-BE49-F238E27FC236}">
                  <a16:creationId xmlns:a16="http://schemas.microsoft.com/office/drawing/2014/main" id="{C6A0831D-FA2C-E744-8FE0-FDFDDB5FDD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8" name="Line 284">
              <a:extLst>
                <a:ext uri="{FF2B5EF4-FFF2-40B4-BE49-F238E27FC236}">
                  <a16:creationId xmlns:a16="http://schemas.microsoft.com/office/drawing/2014/main" id="{65548550-729A-4849-9DC4-127F8FE86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261" name="Picture 777" descr="access_point_stylized_small">
            <a:extLst>
              <a:ext uri="{FF2B5EF4-FFF2-40B4-BE49-F238E27FC236}">
                <a16:creationId xmlns:a16="http://schemas.microsoft.com/office/drawing/2014/main" id="{FA9A412B-D725-D449-8707-A3626DCB4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82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" name="Picture 780" descr="access_point_stylized_small">
            <a:extLst>
              <a:ext uri="{FF2B5EF4-FFF2-40B4-BE49-F238E27FC236}">
                <a16:creationId xmlns:a16="http://schemas.microsoft.com/office/drawing/2014/main" id="{AC22920E-0555-BA45-9B6A-B7617215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10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" name="Group 470">
            <a:extLst>
              <a:ext uri="{FF2B5EF4-FFF2-40B4-BE49-F238E27FC236}">
                <a16:creationId xmlns:a16="http://schemas.microsoft.com/office/drawing/2014/main" id="{DE035BC7-2762-3044-BE80-C91EC827E65C}"/>
              </a:ext>
            </a:extLst>
          </p:cNvPr>
          <p:cNvGrpSpPr/>
          <p:nvPr/>
        </p:nvGrpSpPr>
        <p:grpSpPr>
          <a:xfrm>
            <a:off x="9783558" y="4989983"/>
            <a:ext cx="393760" cy="218578"/>
            <a:chOff x="7493876" y="2774731"/>
            <a:chExt cx="1481958" cy="894622"/>
          </a:xfrm>
        </p:grpSpPr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BEE06200-7AF9-4A43-9447-2349DCBFF94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3340A80C-5091-6D49-89E5-375F02E9486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B2821126-95C5-B044-AEBC-BA333FAF6B2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B76A81D4-5DC8-C241-B209-B819BC6D74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:a16="http://schemas.microsoft.com/office/drawing/2014/main" id="{6F6ED06A-086C-754C-BE82-59E2830CF0D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id="{A32340AB-4CC3-5442-987B-A47EF2040F1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Freeform 477">
                <a:extLst>
                  <a:ext uri="{FF2B5EF4-FFF2-40B4-BE49-F238E27FC236}">
                    <a16:creationId xmlns:a16="http://schemas.microsoft.com/office/drawing/2014/main" id="{AC0AB71B-FD2B-9C4A-AE22-B586FC3356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60B6F784-668B-5D4B-A622-66CCE6350B84}"/>
              </a:ext>
            </a:extLst>
          </p:cNvPr>
          <p:cNvGrpSpPr/>
          <p:nvPr/>
        </p:nvGrpSpPr>
        <p:grpSpPr>
          <a:xfrm>
            <a:off x="9849365" y="5339037"/>
            <a:ext cx="309740" cy="190838"/>
            <a:chOff x="3668110" y="2448910"/>
            <a:chExt cx="3794234" cy="2165130"/>
          </a:xfrm>
        </p:grpSpPr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275B9F34-60F1-4A43-AAD4-D58802DAAC8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778A1510-2C69-F848-B6B3-6C73FF16369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85BFF772-B3A6-F548-BDE0-8AEB95F33FB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24" name="Freeform 523">
                <a:extLst>
                  <a:ext uri="{FF2B5EF4-FFF2-40B4-BE49-F238E27FC236}">
                    <a16:creationId xmlns:a16="http://schemas.microsoft.com/office/drawing/2014/main" id="{B37A32DB-8119-5447-A58C-87AD1FDF0EB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58EF4D92-6D83-864D-92A9-A1264053688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79E03014-7882-0546-B7FE-50715AB5359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530508B2-B7B9-B347-8151-5F7967C6BED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11A03BFE-097D-3B42-AA2B-11FFEA70FF5B}"/>
              </a:ext>
            </a:extLst>
          </p:cNvPr>
          <p:cNvGrpSpPr/>
          <p:nvPr/>
        </p:nvGrpSpPr>
        <p:grpSpPr>
          <a:xfrm>
            <a:off x="8676619" y="4967420"/>
            <a:ext cx="393760" cy="218578"/>
            <a:chOff x="7493876" y="2774731"/>
            <a:chExt cx="1481958" cy="894622"/>
          </a:xfrm>
        </p:grpSpPr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89B10910-D4AF-3246-860A-25F1D908938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F9BAB47F-DDD3-BE44-9A9E-FC2F670519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753018A5-48AB-6D40-BB99-E6281192F8D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83" name="Freeform 482">
                <a:extLst>
                  <a:ext uri="{FF2B5EF4-FFF2-40B4-BE49-F238E27FC236}">
                    <a16:creationId xmlns:a16="http://schemas.microsoft.com/office/drawing/2014/main" id="{BD7DB5A0-40AC-504F-93F8-89A5617E2AE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:a16="http://schemas.microsoft.com/office/drawing/2014/main" id="{DBEBB83D-40BF-8849-BAAA-59AB22EA085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id="{18930CC0-2525-0C49-9555-463122A4FBB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:a16="http://schemas.microsoft.com/office/drawing/2014/main" id="{0C651989-7B8A-F043-A1B6-F47D8764FCE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DE45D3AB-47E3-364E-81D6-324D69CE101C}"/>
              </a:ext>
            </a:extLst>
          </p:cNvPr>
          <p:cNvGrpSpPr/>
          <p:nvPr/>
        </p:nvGrpSpPr>
        <p:grpSpPr>
          <a:xfrm>
            <a:off x="8311520" y="5194433"/>
            <a:ext cx="309740" cy="190838"/>
            <a:chOff x="3668110" y="2448910"/>
            <a:chExt cx="3794234" cy="2165130"/>
          </a:xfrm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72425686-3D93-0646-A923-6ADF75485CD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6ADFF160-CF04-7049-A6D4-1C789FDD39A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AFDD9D33-8D17-F840-A9A5-3807DD3BA31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33" name="Freeform 532">
                <a:extLst>
                  <a:ext uri="{FF2B5EF4-FFF2-40B4-BE49-F238E27FC236}">
                    <a16:creationId xmlns:a16="http://schemas.microsoft.com/office/drawing/2014/main" id="{3AF3452D-972F-6944-8123-ECA4288786D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id="{BA43E42C-CD9B-1744-BEEC-9E664114AC8E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id="{42EF7BB0-4257-F646-805E-AFBA92B62F9D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:a16="http://schemas.microsoft.com/office/drawing/2014/main" id="{95AEC175-56C0-C14B-9DC5-693400B124A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CBD7A282-C22D-714A-88F1-C7D4EDD107F8}"/>
              </a:ext>
            </a:extLst>
          </p:cNvPr>
          <p:cNvGrpSpPr/>
          <p:nvPr/>
        </p:nvGrpSpPr>
        <p:grpSpPr>
          <a:xfrm>
            <a:off x="8439827" y="2812309"/>
            <a:ext cx="353678" cy="168275"/>
            <a:chOff x="7493876" y="2774731"/>
            <a:chExt cx="1481958" cy="894622"/>
          </a:xfrm>
        </p:grpSpPr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3C206862-9269-EE48-877D-EE261101A44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9B69A2C6-F31C-E749-B77A-1818B15E1B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08BE9AB8-F5DA-4D4A-9621-9AB05D691F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1" name="Freeform 410">
                <a:extLst>
                  <a:ext uri="{FF2B5EF4-FFF2-40B4-BE49-F238E27FC236}">
                    <a16:creationId xmlns:a16="http://schemas.microsoft.com/office/drawing/2014/main" id="{56E730F0-5BB3-6446-9D5B-82D51B9EDAF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Freeform 411">
                <a:extLst>
                  <a:ext uri="{FF2B5EF4-FFF2-40B4-BE49-F238E27FC236}">
                    <a16:creationId xmlns:a16="http://schemas.microsoft.com/office/drawing/2014/main" id="{5BA37E27-2FC6-BA43-8A97-14171CB51FD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Freeform 412">
                <a:extLst>
                  <a:ext uri="{FF2B5EF4-FFF2-40B4-BE49-F238E27FC236}">
                    <a16:creationId xmlns:a16="http://schemas.microsoft.com/office/drawing/2014/main" id="{CCB37CB3-304F-6144-85D0-8B420BDD088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Freeform 413">
                <a:extLst>
                  <a:ext uri="{FF2B5EF4-FFF2-40B4-BE49-F238E27FC236}">
                    <a16:creationId xmlns:a16="http://schemas.microsoft.com/office/drawing/2014/main" id="{BD0CA8E5-A033-834A-A402-E2EFB2FBBFC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F0DE4078-0801-A244-9A82-F7502B8B24A0}"/>
              </a:ext>
            </a:extLst>
          </p:cNvPr>
          <p:cNvGrpSpPr/>
          <p:nvPr/>
        </p:nvGrpSpPr>
        <p:grpSpPr>
          <a:xfrm>
            <a:off x="8050070" y="3965994"/>
            <a:ext cx="354986" cy="175668"/>
            <a:chOff x="7493876" y="2774731"/>
            <a:chExt cx="1481958" cy="894622"/>
          </a:xfrm>
        </p:grpSpPr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EA784F43-D793-4342-92F3-EBC3632212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75841943-4184-5D4E-AAD4-8FEAC9D7330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23FBC748-DCBA-AA41-A6F7-895374D50CD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96DA1F2B-2063-8C40-BF46-086C20D317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Freeform 419">
                <a:extLst>
                  <a:ext uri="{FF2B5EF4-FFF2-40B4-BE49-F238E27FC236}">
                    <a16:creationId xmlns:a16="http://schemas.microsoft.com/office/drawing/2014/main" id="{8A1EF987-02EE-DA4D-8224-02537D5034D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1FC5854A-AF8F-6841-92AD-B18DDAF1E99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A510FA68-BEB6-B54A-A1D4-984168F8571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52B7B73B-1125-084D-8669-C68CC371DDC6}"/>
              </a:ext>
            </a:extLst>
          </p:cNvPr>
          <p:cNvGrpSpPr/>
          <p:nvPr/>
        </p:nvGrpSpPr>
        <p:grpSpPr>
          <a:xfrm>
            <a:off x="10884085" y="3601365"/>
            <a:ext cx="170989" cy="97052"/>
            <a:chOff x="7493876" y="2774731"/>
            <a:chExt cx="1481958" cy="89462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3196A4F9-B139-4D4B-B210-0318216604F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1D1C7F3A-BE45-014B-AF9C-58CA77DA02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83DFFE47-64E8-F54C-8ABC-E896DA957F0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2A9F0EE2-8F99-EB4D-9331-7AE3BDCBE9C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Freeform 459">
                <a:extLst>
                  <a:ext uri="{FF2B5EF4-FFF2-40B4-BE49-F238E27FC236}">
                    <a16:creationId xmlns:a16="http://schemas.microsoft.com/office/drawing/2014/main" id="{2E314A90-8DB8-2A49-8BB6-D51C2DAE9CF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7D8C0277-204E-2B4D-B954-94739B9DE72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Freeform 461">
                <a:extLst>
                  <a:ext uri="{FF2B5EF4-FFF2-40B4-BE49-F238E27FC236}">
                    <a16:creationId xmlns:a16="http://schemas.microsoft.com/office/drawing/2014/main" id="{69955D3C-6D1B-EA40-8228-73DF015641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A8C4B740-B92E-8942-8EF4-347710C32F2C}"/>
              </a:ext>
            </a:extLst>
          </p:cNvPr>
          <p:cNvGrpSpPr/>
          <p:nvPr/>
        </p:nvGrpSpPr>
        <p:grpSpPr>
          <a:xfrm>
            <a:off x="9247893" y="4775686"/>
            <a:ext cx="393760" cy="218578"/>
            <a:chOff x="7493876" y="2774731"/>
            <a:chExt cx="1481958" cy="894622"/>
          </a:xfrm>
        </p:grpSpPr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71A9C1C2-E4A0-D74C-8C05-2AD307E7B3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0F366A03-D9E7-9F45-99D3-1CAC10EE2C7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10CB8A50-A713-2549-9F44-B792D2C30CA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7" name="Freeform 466">
                <a:extLst>
                  <a:ext uri="{FF2B5EF4-FFF2-40B4-BE49-F238E27FC236}">
                    <a16:creationId xmlns:a16="http://schemas.microsoft.com/office/drawing/2014/main" id="{DC4E3153-8354-1145-82FC-C287EF5FE6C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:a16="http://schemas.microsoft.com/office/drawing/2014/main" id="{99B3C81B-87BA-1A4F-BCAD-DF0EF9C582C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Freeform 468">
                <a:extLst>
                  <a:ext uri="{FF2B5EF4-FFF2-40B4-BE49-F238E27FC236}">
                    <a16:creationId xmlns:a16="http://schemas.microsoft.com/office/drawing/2014/main" id="{DEEA64E4-A29A-E742-B32E-C111E6BF42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:a16="http://schemas.microsoft.com/office/drawing/2014/main" id="{43676372-2E7B-9445-80AD-B31686FE67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314E0C43-2359-9440-BEF9-9E1924BED605}"/>
              </a:ext>
            </a:extLst>
          </p:cNvPr>
          <p:cNvGrpSpPr/>
          <p:nvPr/>
        </p:nvGrpSpPr>
        <p:grpSpPr>
          <a:xfrm>
            <a:off x="10925982" y="4369125"/>
            <a:ext cx="228295" cy="120400"/>
            <a:chOff x="7493876" y="2774731"/>
            <a:chExt cx="1481958" cy="894622"/>
          </a:xfrm>
        </p:grpSpPr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9737FFD7-2DCB-A148-A405-977351501C2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</a:t>
              </a:r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9739DB09-38E5-A347-93BF-13C80AD8453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04079280-378E-384D-9681-BF41B82BF6C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914AA044-3657-1448-A5E9-2F003DC03F6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29FDF0B8-7E9A-1F4D-8C99-CE1C68A1345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49A96193-2E73-4C43-843C-2C8C4DCEE47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5358318-953E-E249-9021-E0B5DF66E3B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91E02B81-5B35-4545-A954-B7E923AB7286}"/>
              </a:ext>
            </a:extLst>
          </p:cNvPr>
          <p:cNvGrpSpPr/>
          <p:nvPr/>
        </p:nvGrpSpPr>
        <p:grpSpPr>
          <a:xfrm>
            <a:off x="7439074" y="2356613"/>
            <a:ext cx="534987" cy="407988"/>
            <a:chOff x="7432700" y="2327293"/>
            <a:chExt cx="534987" cy="407988"/>
          </a:xfrm>
        </p:grpSpPr>
        <p:pic>
          <p:nvPicPr>
            <p:cNvPr id="73" name="Picture 1017" descr="antenna_stylized">
              <a:extLst>
                <a:ext uri="{FF2B5EF4-FFF2-40B4-BE49-F238E27FC236}">
                  <a16:creationId xmlns:a16="http://schemas.microsoft.com/office/drawing/2014/main" id="{27A537F5-5D99-BF4C-9B11-E9782673F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1018" descr="laptop_keyboard">
              <a:extLst>
                <a:ext uri="{FF2B5EF4-FFF2-40B4-BE49-F238E27FC236}">
                  <a16:creationId xmlns:a16="http://schemas.microsoft.com/office/drawing/2014/main" id="{7087B8D0-FFCB-0746-A889-28909002C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Freeform 1019">
              <a:extLst>
                <a:ext uri="{FF2B5EF4-FFF2-40B4-BE49-F238E27FC236}">
                  <a16:creationId xmlns:a16="http://schemas.microsoft.com/office/drawing/2014/main" id="{7C75BC30-0808-D44D-AF7A-A72B4A529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76" name="Picture 1020" descr="screen">
              <a:extLst>
                <a:ext uri="{FF2B5EF4-FFF2-40B4-BE49-F238E27FC236}">
                  <a16:creationId xmlns:a16="http://schemas.microsoft.com/office/drawing/2014/main" id="{2D732B7A-74CB-D547-ADB5-C721526D5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1021">
              <a:extLst>
                <a:ext uri="{FF2B5EF4-FFF2-40B4-BE49-F238E27FC236}">
                  <a16:creationId xmlns:a16="http://schemas.microsoft.com/office/drawing/2014/main" id="{FBD1A429-9B8F-F940-AD09-4638CC316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022">
              <a:extLst>
                <a:ext uri="{FF2B5EF4-FFF2-40B4-BE49-F238E27FC236}">
                  <a16:creationId xmlns:a16="http://schemas.microsoft.com/office/drawing/2014/main" id="{376C8B48-3441-F643-B92D-5DC759EDA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023">
              <a:extLst>
                <a:ext uri="{FF2B5EF4-FFF2-40B4-BE49-F238E27FC236}">
                  <a16:creationId xmlns:a16="http://schemas.microsoft.com/office/drawing/2014/main" id="{4DFECD03-4AF0-1342-8138-6CEC8249A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024">
              <a:extLst>
                <a:ext uri="{FF2B5EF4-FFF2-40B4-BE49-F238E27FC236}">
                  <a16:creationId xmlns:a16="http://schemas.microsoft.com/office/drawing/2014/main" id="{8AA57D4B-3E9B-994B-AF13-DB646178B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025">
              <a:extLst>
                <a:ext uri="{FF2B5EF4-FFF2-40B4-BE49-F238E27FC236}">
                  <a16:creationId xmlns:a16="http://schemas.microsoft.com/office/drawing/2014/main" id="{59DA24E7-1981-0E44-8060-2B7CE58EB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026">
              <a:extLst>
                <a:ext uri="{FF2B5EF4-FFF2-40B4-BE49-F238E27FC236}">
                  <a16:creationId xmlns:a16="http://schemas.microsoft.com/office/drawing/2014/main" id="{DB3D3129-2B70-5643-96C2-83638DE57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3" name="Group 1027">
              <a:extLst>
                <a:ext uri="{FF2B5EF4-FFF2-40B4-BE49-F238E27FC236}">
                  <a16:creationId xmlns:a16="http://schemas.microsoft.com/office/drawing/2014/main" id="{8C6DEC60-5C97-D546-9977-EBD182221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69" name="Freeform 1028">
                <a:extLst>
                  <a:ext uri="{FF2B5EF4-FFF2-40B4-BE49-F238E27FC236}">
                    <a16:creationId xmlns:a16="http://schemas.microsoft.com/office/drawing/2014/main" id="{5D16627E-DE34-BC4F-9513-7A7D4707F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1029">
                <a:extLst>
                  <a:ext uri="{FF2B5EF4-FFF2-40B4-BE49-F238E27FC236}">
                    <a16:creationId xmlns:a16="http://schemas.microsoft.com/office/drawing/2014/main" id="{D8D65D68-18A4-E54D-8916-1DEF36844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1030">
                <a:extLst>
                  <a:ext uri="{FF2B5EF4-FFF2-40B4-BE49-F238E27FC236}">
                    <a16:creationId xmlns:a16="http://schemas.microsoft.com/office/drawing/2014/main" id="{3C79D147-9974-F341-96E9-F9AD19F14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031">
                <a:extLst>
                  <a:ext uri="{FF2B5EF4-FFF2-40B4-BE49-F238E27FC236}">
                    <a16:creationId xmlns:a16="http://schemas.microsoft.com/office/drawing/2014/main" id="{5E0CE9D2-21FD-2644-9691-743CC3E13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1032">
                <a:extLst>
                  <a:ext uri="{FF2B5EF4-FFF2-40B4-BE49-F238E27FC236}">
                    <a16:creationId xmlns:a16="http://schemas.microsoft.com/office/drawing/2014/main" id="{5691098F-1432-0D44-8573-312C3A566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1033">
                <a:extLst>
                  <a:ext uri="{FF2B5EF4-FFF2-40B4-BE49-F238E27FC236}">
                    <a16:creationId xmlns:a16="http://schemas.microsoft.com/office/drawing/2014/main" id="{2D4A77A2-D0F1-164A-A67D-A50954386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" name="Freeform 1034">
              <a:extLst>
                <a:ext uri="{FF2B5EF4-FFF2-40B4-BE49-F238E27FC236}">
                  <a16:creationId xmlns:a16="http://schemas.microsoft.com/office/drawing/2014/main" id="{A283BD8E-0AD2-B743-8237-483C3A6A6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1035">
              <a:extLst>
                <a:ext uri="{FF2B5EF4-FFF2-40B4-BE49-F238E27FC236}">
                  <a16:creationId xmlns:a16="http://schemas.microsoft.com/office/drawing/2014/main" id="{AA215C2D-4069-DE48-884E-A1816F7D4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036">
              <a:extLst>
                <a:ext uri="{FF2B5EF4-FFF2-40B4-BE49-F238E27FC236}">
                  <a16:creationId xmlns:a16="http://schemas.microsoft.com/office/drawing/2014/main" id="{421821F5-5AD5-4D4E-A4F9-5D46E41A4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1037">
              <a:extLst>
                <a:ext uri="{FF2B5EF4-FFF2-40B4-BE49-F238E27FC236}">
                  <a16:creationId xmlns:a16="http://schemas.microsoft.com/office/drawing/2014/main" id="{499D2FC7-7022-A944-98B2-E74E9B2E5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038">
              <a:extLst>
                <a:ext uri="{FF2B5EF4-FFF2-40B4-BE49-F238E27FC236}">
                  <a16:creationId xmlns:a16="http://schemas.microsoft.com/office/drawing/2014/main" id="{37918171-6E71-A846-A2B5-7C65DD745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039">
              <a:extLst>
                <a:ext uri="{FF2B5EF4-FFF2-40B4-BE49-F238E27FC236}">
                  <a16:creationId xmlns:a16="http://schemas.microsoft.com/office/drawing/2014/main" id="{68ECFF60-AA48-2D4C-9A67-90DB18F81D4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40" name="Group 739">
            <a:extLst>
              <a:ext uri="{FF2B5EF4-FFF2-40B4-BE49-F238E27FC236}">
                <a16:creationId xmlns:a16="http://schemas.microsoft.com/office/drawing/2014/main" id="{504BAA5F-BBD8-8242-BC48-7D0E761F340A}"/>
              </a:ext>
            </a:extLst>
          </p:cNvPr>
          <p:cNvGrpSpPr/>
          <p:nvPr/>
        </p:nvGrpSpPr>
        <p:grpSpPr>
          <a:xfrm>
            <a:off x="8637781" y="2319727"/>
            <a:ext cx="530702" cy="478009"/>
            <a:chOff x="8631407" y="2290407"/>
            <a:chExt cx="530702" cy="478009"/>
          </a:xfrm>
        </p:grpSpPr>
        <p:pic>
          <p:nvPicPr>
            <p:cNvPr id="110" name="Picture 568" descr="light2.png">
              <a:extLst>
                <a:ext uri="{FF2B5EF4-FFF2-40B4-BE49-F238E27FC236}">
                  <a16:creationId xmlns:a16="http://schemas.microsoft.com/office/drawing/2014/main" id="{D96B693D-26FC-E443-A112-C4AFFE90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1017" descr="antenna_stylized">
              <a:extLst>
                <a:ext uri="{FF2B5EF4-FFF2-40B4-BE49-F238E27FC236}">
                  <a16:creationId xmlns:a16="http://schemas.microsoft.com/office/drawing/2014/main" id="{F4E4C4C0-89A6-D74D-B25C-228CE5BC1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2" name="Group 791">
            <a:extLst>
              <a:ext uri="{FF2B5EF4-FFF2-40B4-BE49-F238E27FC236}">
                <a16:creationId xmlns:a16="http://schemas.microsoft.com/office/drawing/2014/main" id="{084B6293-559E-5D43-AF2B-4CB5E09EC6C5}"/>
              </a:ext>
            </a:extLst>
          </p:cNvPr>
          <p:cNvGrpSpPr/>
          <p:nvPr/>
        </p:nvGrpSpPr>
        <p:grpSpPr>
          <a:xfrm>
            <a:off x="7493518" y="3419140"/>
            <a:ext cx="350807" cy="305517"/>
            <a:chOff x="7487144" y="3389820"/>
            <a:chExt cx="350807" cy="305517"/>
          </a:xfrm>
        </p:grpSpPr>
        <p:pic>
          <p:nvPicPr>
            <p:cNvPr id="91" name="Picture 1115" descr="antenna_stylized">
              <a:extLst>
                <a:ext uri="{FF2B5EF4-FFF2-40B4-BE49-F238E27FC236}">
                  <a16:creationId xmlns:a16="http://schemas.microsoft.com/office/drawing/2014/main" id="{1821BC3E-6137-D844-92B9-4BA4CFF41F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7144" y="3389820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 1116" descr="laptop_keyboard">
              <a:extLst>
                <a:ext uri="{FF2B5EF4-FFF2-40B4-BE49-F238E27FC236}">
                  <a16:creationId xmlns:a16="http://schemas.microsoft.com/office/drawing/2014/main" id="{7F05CE3B-E67B-1B40-9D5B-2914F0B9B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504001" y="3575889"/>
              <a:ext cx="286699" cy="119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Freeform 1117">
              <a:extLst>
                <a:ext uri="{FF2B5EF4-FFF2-40B4-BE49-F238E27FC236}">
                  <a16:creationId xmlns:a16="http://schemas.microsoft.com/office/drawing/2014/main" id="{B52A07C5-D801-5B41-BD20-C20958925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014" y="3459979"/>
              <a:ext cx="230764" cy="155883"/>
            </a:xfrm>
            <a:custGeom>
              <a:avLst/>
              <a:gdLst>
                <a:gd name="T0" fmla="*/ 143665061 w 2982"/>
                <a:gd name="T1" fmla="*/ 0 h 2442"/>
                <a:gd name="T2" fmla="*/ 0 w 2982"/>
                <a:gd name="T3" fmla="*/ 66329557 h 2442"/>
                <a:gd name="T4" fmla="*/ 573719931 w 2982"/>
                <a:gd name="T5" fmla="*/ 82975142 h 2442"/>
                <a:gd name="T6" fmla="*/ 717384993 w 2982"/>
                <a:gd name="T7" fmla="*/ 16645585 h 2442"/>
                <a:gd name="T8" fmla="*/ 14366506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94" name="Picture 1118" descr="screen">
              <a:extLst>
                <a:ext uri="{FF2B5EF4-FFF2-40B4-BE49-F238E27FC236}">
                  <a16:creationId xmlns:a16="http://schemas.microsoft.com/office/drawing/2014/main" id="{2EA30B4E-5447-0340-8DAD-349A843F2A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380" y="3463988"/>
              <a:ext cx="209692" cy="141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Freeform 1119">
              <a:extLst>
                <a:ext uri="{FF2B5EF4-FFF2-40B4-BE49-F238E27FC236}">
                  <a16:creationId xmlns:a16="http://schemas.microsoft.com/office/drawing/2014/main" id="{1137F6C6-A7C9-9A4D-BCE3-048DB90EF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1029" y="3455381"/>
              <a:ext cx="195517" cy="29007"/>
            </a:xfrm>
            <a:custGeom>
              <a:avLst/>
              <a:gdLst>
                <a:gd name="T0" fmla="*/ 35620212 w 2528"/>
                <a:gd name="T1" fmla="*/ 0 h 455"/>
                <a:gd name="T2" fmla="*/ 608343257 w 2528"/>
                <a:gd name="T3" fmla="*/ 16582250 h 455"/>
                <a:gd name="T4" fmla="*/ 572256449 w 2528"/>
                <a:gd name="T5" fmla="*/ 16582250 h 455"/>
                <a:gd name="T6" fmla="*/ 0 w 2528"/>
                <a:gd name="T7" fmla="*/ 16582250 h 455"/>
                <a:gd name="T8" fmla="*/ 35620212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1120">
              <a:extLst>
                <a:ext uri="{FF2B5EF4-FFF2-40B4-BE49-F238E27FC236}">
                  <a16:creationId xmlns:a16="http://schemas.microsoft.com/office/drawing/2014/main" id="{7A0060E2-767D-1545-8656-29ED1A471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971" y="3455145"/>
              <a:ext cx="54275" cy="120745"/>
            </a:xfrm>
            <a:custGeom>
              <a:avLst/>
              <a:gdLst>
                <a:gd name="T0" fmla="*/ 142804406 w 702"/>
                <a:gd name="T1" fmla="*/ 0 h 1893"/>
                <a:gd name="T2" fmla="*/ 0 w 702"/>
                <a:gd name="T3" fmla="*/ 66174575 h 1893"/>
                <a:gd name="T4" fmla="*/ 35584530 w 702"/>
                <a:gd name="T5" fmla="*/ 66174575 h 1893"/>
                <a:gd name="T6" fmla="*/ 178855222 w 702"/>
                <a:gd name="T7" fmla="*/ 16607700 h 1893"/>
                <a:gd name="T8" fmla="*/ 142804406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1121">
              <a:extLst>
                <a:ext uri="{FF2B5EF4-FFF2-40B4-BE49-F238E27FC236}">
                  <a16:creationId xmlns:a16="http://schemas.microsoft.com/office/drawing/2014/main" id="{15790F5A-ABAC-8D49-A4F9-E2F576550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6652" y="3476723"/>
              <a:ext cx="58489" cy="139375"/>
            </a:xfrm>
            <a:custGeom>
              <a:avLst/>
              <a:gdLst>
                <a:gd name="T0" fmla="*/ 179213623 w 756"/>
                <a:gd name="T1" fmla="*/ 0 h 2184"/>
                <a:gd name="T2" fmla="*/ 35656008 w 756"/>
                <a:gd name="T3" fmla="*/ 82904513 h 2184"/>
                <a:gd name="T4" fmla="*/ 0 w 756"/>
                <a:gd name="T5" fmla="*/ 82904513 h 2184"/>
                <a:gd name="T6" fmla="*/ 143090785 w 756"/>
                <a:gd name="T7" fmla="*/ 16632211 h 2184"/>
                <a:gd name="T8" fmla="*/ 179213623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1122">
              <a:extLst>
                <a:ext uri="{FF2B5EF4-FFF2-40B4-BE49-F238E27FC236}">
                  <a16:creationId xmlns:a16="http://schemas.microsoft.com/office/drawing/2014/main" id="{8898B7ED-5BCF-8C4E-B1AA-B82AD50FD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332" y="3569758"/>
              <a:ext cx="214545" cy="47048"/>
            </a:xfrm>
            <a:custGeom>
              <a:avLst/>
              <a:gdLst>
                <a:gd name="T0" fmla="*/ 35658648 w 2773"/>
                <a:gd name="T1" fmla="*/ 0 h 738"/>
                <a:gd name="T2" fmla="*/ 0 w 2773"/>
                <a:gd name="T3" fmla="*/ 16581742 h 738"/>
                <a:gd name="T4" fmla="*/ 573357470 w 2773"/>
                <a:gd name="T5" fmla="*/ 33163485 h 738"/>
                <a:gd name="T6" fmla="*/ 573357470 w 2773"/>
                <a:gd name="T7" fmla="*/ 16581742 h 738"/>
                <a:gd name="T8" fmla="*/ 3565864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1123">
              <a:extLst>
                <a:ext uri="{FF2B5EF4-FFF2-40B4-BE49-F238E27FC236}">
                  <a16:creationId xmlns:a16="http://schemas.microsoft.com/office/drawing/2014/main" id="{5A7F91EF-AD6B-D64E-B73E-C762D73A7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165" y="3477902"/>
              <a:ext cx="54786" cy="139965"/>
            </a:xfrm>
            <a:custGeom>
              <a:avLst/>
              <a:gdLst>
                <a:gd name="T0" fmla="*/ 656550006 w 637"/>
                <a:gd name="T1" fmla="*/ 0 h 1659"/>
                <a:gd name="T2" fmla="*/ 656550006 w 637"/>
                <a:gd name="T3" fmla="*/ 0 h 1659"/>
                <a:gd name="T4" fmla="*/ 54716163 w 637"/>
                <a:gd name="T5" fmla="*/ 2147483646 h 1659"/>
                <a:gd name="T6" fmla="*/ 0 w 637"/>
                <a:gd name="T7" fmla="*/ 2147483646 h 1659"/>
                <a:gd name="T8" fmla="*/ 65655000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1124">
              <a:extLst>
                <a:ext uri="{FF2B5EF4-FFF2-40B4-BE49-F238E27FC236}">
                  <a16:creationId xmlns:a16="http://schemas.microsoft.com/office/drawing/2014/main" id="{BBB1B153-2E6F-7246-9B11-B68D01DF6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588" y="3576007"/>
              <a:ext cx="190792" cy="46458"/>
            </a:xfrm>
            <a:custGeom>
              <a:avLst/>
              <a:gdLst>
                <a:gd name="T0" fmla="*/ 0 w 2216"/>
                <a:gd name="T1" fmla="*/ 0 h 550"/>
                <a:gd name="T2" fmla="*/ 54884212 w 2216"/>
                <a:gd name="T3" fmla="*/ 101852492 h 550"/>
                <a:gd name="T4" fmla="*/ 2147483646 w 2216"/>
                <a:gd name="T5" fmla="*/ 1017940055 h 550"/>
                <a:gd name="T6" fmla="*/ 2147483646 w 2216"/>
                <a:gd name="T7" fmla="*/ 865464562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1" name="Group 1125">
              <a:extLst>
                <a:ext uri="{FF2B5EF4-FFF2-40B4-BE49-F238E27FC236}">
                  <a16:creationId xmlns:a16="http://schemas.microsoft.com/office/drawing/2014/main" id="{57060979-075D-9D4D-B12E-DA0CCD4C6B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3395" y="3625649"/>
              <a:ext cx="64747" cy="27592"/>
              <a:chOff x="1740" y="2642"/>
              <a:chExt cx="752" cy="327"/>
            </a:xfrm>
          </p:grpSpPr>
          <p:sp>
            <p:nvSpPr>
              <p:cNvPr id="140" name="Freeform 1126">
                <a:extLst>
                  <a:ext uri="{FF2B5EF4-FFF2-40B4-BE49-F238E27FC236}">
                    <a16:creationId xmlns:a16="http://schemas.microsoft.com/office/drawing/2014/main" id="{8DFFF656-1361-C546-8336-177F79E46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127">
                <a:extLst>
                  <a:ext uri="{FF2B5EF4-FFF2-40B4-BE49-F238E27FC236}">
                    <a16:creationId xmlns:a16="http://schemas.microsoft.com/office/drawing/2014/main" id="{60C6C6B3-72DE-664B-B4DE-3C04B0C5B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128">
                <a:extLst>
                  <a:ext uri="{FF2B5EF4-FFF2-40B4-BE49-F238E27FC236}">
                    <a16:creationId xmlns:a16="http://schemas.microsoft.com/office/drawing/2014/main" id="{0D48292A-917D-D046-A974-043CEE5A4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Freeform 1129">
                <a:extLst>
                  <a:ext uri="{FF2B5EF4-FFF2-40B4-BE49-F238E27FC236}">
                    <a16:creationId xmlns:a16="http://schemas.microsoft.com/office/drawing/2014/main" id="{DB6BAAEB-BADD-0A4F-8A9D-D72AFCA99A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Freeform 1130">
                <a:extLst>
                  <a:ext uri="{FF2B5EF4-FFF2-40B4-BE49-F238E27FC236}">
                    <a16:creationId xmlns:a16="http://schemas.microsoft.com/office/drawing/2014/main" id="{05D5969F-F3B9-414D-975E-A6700098F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1131">
                <a:extLst>
                  <a:ext uri="{FF2B5EF4-FFF2-40B4-BE49-F238E27FC236}">
                    <a16:creationId xmlns:a16="http://schemas.microsoft.com/office/drawing/2014/main" id="{41BB174D-6019-384D-A5AC-1B4D92D938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" name="Freeform 1132">
              <a:extLst>
                <a:ext uri="{FF2B5EF4-FFF2-40B4-BE49-F238E27FC236}">
                  <a16:creationId xmlns:a16="http://schemas.microsoft.com/office/drawing/2014/main" id="{F8739864-4836-E447-8FC8-5886923FF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243" y="3629776"/>
              <a:ext cx="78411" cy="60608"/>
            </a:xfrm>
            <a:custGeom>
              <a:avLst/>
              <a:gdLst>
                <a:gd name="T0" fmla="*/ 39250883 w 990"/>
                <a:gd name="T1" fmla="*/ 342828616 h 792"/>
                <a:gd name="T2" fmla="*/ 354255671 w 990"/>
                <a:gd name="T3" fmla="*/ 0 h 792"/>
                <a:gd name="T4" fmla="*/ 354255671 w 990"/>
                <a:gd name="T5" fmla="*/ 34504242 h 792"/>
                <a:gd name="T6" fmla="*/ 0 w 990"/>
                <a:gd name="T7" fmla="*/ 342828616 h 792"/>
                <a:gd name="T8" fmla="*/ 39250883 w 990"/>
                <a:gd name="T9" fmla="*/ 342828616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1133">
              <a:extLst>
                <a:ext uri="{FF2B5EF4-FFF2-40B4-BE49-F238E27FC236}">
                  <a16:creationId xmlns:a16="http://schemas.microsoft.com/office/drawing/2014/main" id="{C59CADF3-CD09-FB48-A672-C2C50B66C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129" y="3634611"/>
              <a:ext cx="200625" cy="55302"/>
            </a:xfrm>
            <a:custGeom>
              <a:avLst/>
              <a:gdLst>
                <a:gd name="T0" fmla="*/ 39302216 w 2532"/>
                <a:gd name="T1" fmla="*/ 0 h 723"/>
                <a:gd name="T2" fmla="*/ 39302216 w 2532"/>
                <a:gd name="T3" fmla="*/ 0 h 723"/>
                <a:gd name="T4" fmla="*/ 867084690 w 2532"/>
                <a:gd name="T5" fmla="*/ 307891170 h 723"/>
                <a:gd name="T6" fmla="*/ 867084690 w 2532"/>
                <a:gd name="T7" fmla="*/ 342351506 h 723"/>
                <a:gd name="T8" fmla="*/ 0 w 2532"/>
                <a:gd name="T9" fmla="*/ 34009889 h 723"/>
                <a:gd name="T10" fmla="*/ 3930221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1134">
              <a:extLst>
                <a:ext uri="{FF2B5EF4-FFF2-40B4-BE49-F238E27FC236}">
                  <a16:creationId xmlns:a16="http://schemas.microsoft.com/office/drawing/2014/main" id="{628AB6FD-35F6-0345-BD13-22EAAF9EC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257" y="3624470"/>
              <a:ext cx="2171" cy="11202"/>
            </a:xfrm>
            <a:custGeom>
              <a:avLst/>
              <a:gdLst>
                <a:gd name="T0" fmla="*/ 48903362 w 26"/>
                <a:gd name="T1" fmla="*/ 33634500 h 147"/>
                <a:gd name="T2" fmla="*/ 48903362 w 26"/>
                <a:gd name="T3" fmla="*/ 67263209 h 147"/>
                <a:gd name="T4" fmla="*/ 0 w 26"/>
                <a:gd name="T5" fmla="*/ 67263209 h 147"/>
                <a:gd name="T6" fmla="*/ 48903362 w 26"/>
                <a:gd name="T7" fmla="*/ 0 h 147"/>
                <a:gd name="T8" fmla="*/ 48903362 w 26"/>
                <a:gd name="T9" fmla="*/ 3363450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1135">
              <a:extLst>
                <a:ext uri="{FF2B5EF4-FFF2-40B4-BE49-F238E27FC236}">
                  <a16:creationId xmlns:a16="http://schemas.microsoft.com/office/drawing/2014/main" id="{76529D44-B4FD-DE4D-812E-E461A0FCC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384" y="3578837"/>
              <a:ext cx="93225" cy="46340"/>
            </a:xfrm>
            <a:custGeom>
              <a:avLst/>
              <a:gdLst>
                <a:gd name="T0" fmla="*/ 395043791 w 1176"/>
                <a:gd name="T1" fmla="*/ 0 h 606"/>
                <a:gd name="T2" fmla="*/ 0 w 1176"/>
                <a:gd name="T3" fmla="*/ 273654982 h 606"/>
                <a:gd name="T4" fmla="*/ 39357994 w 1176"/>
                <a:gd name="T5" fmla="*/ 273654982 h 606"/>
                <a:gd name="T6" fmla="*/ 395043791 w 1176"/>
                <a:gd name="T7" fmla="*/ 33985420 h 606"/>
                <a:gd name="T8" fmla="*/ 39504379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136">
              <a:extLst>
                <a:ext uri="{FF2B5EF4-FFF2-40B4-BE49-F238E27FC236}">
                  <a16:creationId xmlns:a16="http://schemas.microsoft.com/office/drawing/2014/main" id="{44CD9A89-0E3B-2C40-8436-71B7526BA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642" y="3626829"/>
              <a:ext cx="190281" cy="53180"/>
            </a:xfrm>
            <a:custGeom>
              <a:avLst/>
              <a:gdLst>
                <a:gd name="T0" fmla="*/ 31829833 w 2532"/>
                <a:gd name="T1" fmla="*/ 0 h 723"/>
                <a:gd name="T2" fmla="*/ 31829833 w 2532"/>
                <a:gd name="T3" fmla="*/ 0 h 723"/>
                <a:gd name="T4" fmla="*/ 382827787 w 2532"/>
                <a:gd name="T5" fmla="*/ 175498781 h 723"/>
                <a:gd name="T6" fmla="*/ 382827787 w 2532"/>
                <a:gd name="T7" fmla="*/ 175498781 h 723"/>
                <a:gd name="T8" fmla="*/ 0 w 2532"/>
                <a:gd name="T9" fmla="*/ 29448186 h 723"/>
                <a:gd name="T10" fmla="*/ 31829833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1137">
              <a:extLst>
                <a:ext uri="{FF2B5EF4-FFF2-40B4-BE49-F238E27FC236}">
                  <a16:creationId xmlns:a16="http://schemas.microsoft.com/office/drawing/2014/main" id="{92BF681C-02FC-8F49-A2CD-8F3446ECE5D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00668" y="3623055"/>
              <a:ext cx="77645" cy="5506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2641137 h 723"/>
                <a:gd name="T6" fmla="*/ 0 w 2532"/>
                <a:gd name="T7" fmla="*/ 302641137 h 723"/>
                <a:gd name="T8" fmla="*/ 0 w 2532"/>
                <a:gd name="T9" fmla="*/ 33575256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4" name="Group 693">
            <a:extLst>
              <a:ext uri="{FF2B5EF4-FFF2-40B4-BE49-F238E27FC236}">
                <a16:creationId xmlns:a16="http://schemas.microsoft.com/office/drawing/2014/main" id="{14715B6C-9A50-FE4B-A8D2-1E669BF891E3}"/>
              </a:ext>
            </a:extLst>
          </p:cNvPr>
          <p:cNvGrpSpPr/>
          <p:nvPr/>
        </p:nvGrpSpPr>
        <p:grpSpPr>
          <a:xfrm>
            <a:off x="7803435" y="3325424"/>
            <a:ext cx="347997" cy="396620"/>
            <a:chOff x="7797061" y="3296104"/>
            <a:chExt cx="347997" cy="396620"/>
          </a:xfrm>
        </p:grpSpPr>
        <p:pic>
          <p:nvPicPr>
            <p:cNvPr id="113" name="Picture 571" descr="fridge2.png">
              <a:extLst>
                <a:ext uri="{FF2B5EF4-FFF2-40B4-BE49-F238E27FC236}">
                  <a16:creationId xmlns:a16="http://schemas.microsoft.com/office/drawing/2014/main" id="{29DD0F98-F93B-0145-A925-F4125ED49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6825" y="335569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" name="Picture 1115" descr="antenna_stylized">
              <a:extLst>
                <a:ext uri="{FF2B5EF4-FFF2-40B4-BE49-F238E27FC236}">
                  <a16:creationId xmlns:a16="http://schemas.microsoft.com/office/drawing/2014/main" id="{C1A64F68-4D16-AE4F-AB60-09D2C0CF0E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061" y="329610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11064947" y="3428485"/>
            <a:ext cx="518448" cy="121224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9534746" y="5795138"/>
            <a:ext cx="319264" cy="253379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5" name="Freeform 984">
            <a:extLst>
              <a:ext uri="{FF2B5EF4-FFF2-40B4-BE49-F238E27FC236}">
                <a16:creationId xmlns:a16="http://schemas.microsoft.com/office/drawing/2014/main" id="{69921432-2526-D74B-B1B3-EF4990D573EA}"/>
              </a:ext>
            </a:extLst>
          </p:cNvPr>
          <p:cNvSpPr>
            <a:spLocks/>
          </p:cNvSpPr>
          <p:nvPr/>
        </p:nvSpPr>
        <p:spPr bwMode="auto">
          <a:xfrm>
            <a:off x="10153593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" name="Freeform 986">
            <a:extLst>
              <a:ext uri="{FF2B5EF4-FFF2-40B4-BE49-F238E27FC236}">
                <a16:creationId xmlns:a16="http://schemas.microsoft.com/office/drawing/2014/main" id="{210AB56E-8E3A-464C-BA90-E5EE13DE14AA}"/>
              </a:ext>
            </a:extLst>
          </p:cNvPr>
          <p:cNvSpPr>
            <a:spLocks/>
          </p:cNvSpPr>
          <p:nvPr/>
        </p:nvSpPr>
        <p:spPr bwMode="auto">
          <a:xfrm>
            <a:off x="10159970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8" name="Freeform 987">
            <a:extLst>
              <a:ext uri="{FF2B5EF4-FFF2-40B4-BE49-F238E27FC236}">
                <a16:creationId xmlns:a16="http://schemas.microsoft.com/office/drawing/2014/main" id="{4B6304D8-37E4-9743-9663-D2140A3373CD}"/>
              </a:ext>
            </a:extLst>
          </p:cNvPr>
          <p:cNvSpPr>
            <a:spLocks/>
          </p:cNvSpPr>
          <p:nvPr/>
        </p:nvSpPr>
        <p:spPr bwMode="auto">
          <a:xfrm>
            <a:off x="10155518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9" name="Rectangle 988">
            <a:extLst>
              <a:ext uri="{FF2B5EF4-FFF2-40B4-BE49-F238E27FC236}">
                <a16:creationId xmlns:a16="http://schemas.microsoft.com/office/drawing/2014/main" id="{01DA0D94-4858-4748-835A-0A295C76D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180" name="Group 989">
            <a:extLst>
              <a:ext uri="{FF2B5EF4-FFF2-40B4-BE49-F238E27FC236}">
                <a16:creationId xmlns:a16="http://schemas.microsoft.com/office/drawing/2014/main" id="{653C7E87-1F7F-B94B-970F-8043BE6AD494}"/>
              </a:ext>
            </a:extLst>
          </p:cNvPr>
          <p:cNvGrpSpPr>
            <a:grpSpLocks/>
          </p:cNvGrpSpPr>
          <p:nvPr/>
        </p:nvGrpSpPr>
        <p:grpSpPr bwMode="auto">
          <a:xfrm>
            <a:off x="10091149" y="5671195"/>
            <a:ext cx="69903" cy="21117"/>
            <a:chOff x="614" y="2568"/>
            <a:chExt cx="725" cy="139"/>
          </a:xfrm>
        </p:grpSpPr>
        <p:sp>
          <p:nvSpPr>
            <p:cNvPr id="205" name="AutoShape 990">
              <a:extLst>
                <a:ext uri="{FF2B5EF4-FFF2-40B4-BE49-F238E27FC236}">
                  <a16:creationId xmlns:a16="http://schemas.microsoft.com/office/drawing/2014/main" id="{9E8BF054-B12E-C746-9DCC-FFC0FBE11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06" name="AutoShape 991">
              <a:extLst>
                <a:ext uri="{FF2B5EF4-FFF2-40B4-BE49-F238E27FC236}">
                  <a16:creationId xmlns:a16="http://schemas.microsoft.com/office/drawing/2014/main" id="{60A26098-3AC3-5F48-AF12-0376133BA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181" name="Rectangle 992">
            <a:extLst>
              <a:ext uri="{FF2B5EF4-FFF2-40B4-BE49-F238E27FC236}">
                <a16:creationId xmlns:a16="http://schemas.microsoft.com/office/drawing/2014/main" id="{AB0AE9A0-AEC6-B542-BAA1-AD6A9E257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182" name="Group 993">
            <a:extLst>
              <a:ext uri="{FF2B5EF4-FFF2-40B4-BE49-F238E27FC236}">
                <a16:creationId xmlns:a16="http://schemas.microsoft.com/office/drawing/2014/main" id="{2E23BBDE-93A3-014A-8AD9-509F2B133316}"/>
              </a:ext>
            </a:extLst>
          </p:cNvPr>
          <p:cNvGrpSpPr>
            <a:grpSpLocks/>
          </p:cNvGrpSpPr>
          <p:nvPr/>
        </p:nvGrpSpPr>
        <p:grpSpPr bwMode="auto">
          <a:xfrm>
            <a:off x="10090909" y="5718672"/>
            <a:ext cx="69903" cy="19515"/>
            <a:chOff x="614" y="2568"/>
            <a:chExt cx="725" cy="139"/>
          </a:xfrm>
        </p:grpSpPr>
        <p:sp>
          <p:nvSpPr>
            <p:cNvPr id="203" name="AutoShape 994">
              <a:extLst>
                <a:ext uri="{FF2B5EF4-FFF2-40B4-BE49-F238E27FC236}">
                  <a16:creationId xmlns:a16="http://schemas.microsoft.com/office/drawing/2014/main" id="{CF10A6D2-6E36-BA46-8AB3-2A153E9EC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04" name="AutoShape 995">
              <a:extLst>
                <a:ext uri="{FF2B5EF4-FFF2-40B4-BE49-F238E27FC236}">
                  <a16:creationId xmlns:a16="http://schemas.microsoft.com/office/drawing/2014/main" id="{964D14B2-2639-5A46-B2D5-48A8B0C31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183" name="Rectangle 996">
            <a:extLst>
              <a:ext uri="{FF2B5EF4-FFF2-40B4-BE49-F238E27FC236}">
                <a16:creationId xmlns:a16="http://schemas.microsoft.com/office/drawing/2014/main" id="{426E7337-36DD-B64A-88F7-00D5A742F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84" name="Rectangle 997">
            <a:extLst>
              <a:ext uri="{FF2B5EF4-FFF2-40B4-BE49-F238E27FC236}">
                <a16:creationId xmlns:a16="http://schemas.microsoft.com/office/drawing/2014/main" id="{BE4D7353-7D2D-9F42-8A6A-65BAA6259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705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185" name="Group 998">
            <a:extLst>
              <a:ext uri="{FF2B5EF4-FFF2-40B4-BE49-F238E27FC236}">
                <a16:creationId xmlns:a16="http://schemas.microsoft.com/office/drawing/2014/main" id="{10644FFB-BF70-614B-94F5-58CB99D12E0E}"/>
              </a:ext>
            </a:extLst>
          </p:cNvPr>
          <p:cNvGrpSpPr>
            <a:grpSpLocks/>
          </p:cNvGrpSpPr>
          <p:nvPr/>
        </p:nvGrpSpPr>
        <p:grpSpPr bwMode="auto">
          <a:xfrm>
            <a:off x="10089465" y="5810860"/>
            <a:ext cx="70024" cy="21991"/>
            <a:chOff x="614" y="2568"/>
            <a:chExt cx="725" cy="139"/>
          </a:xfrm>
        </p:grpSpPr>
        <p:sp>
          <p:nvSpPr>
            <p:cNvPr id="201" name="AutoShape 999">
              <a:extLst>
                <a:ext uri="{FF2B5EF4-FFF2-40B4-BE49-F238E27FC236}">
                  <a16:creationId xmlns:a16="http://schemas.microsoft.com/office/drawing/2014/main" id="{2EEDFBCE-8402-0442-A96B-A6412C51C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02" name="AutoShape 1000">
              <a:extLst>
                <a:ext uri="{FF2B5EF4-FFF2-40B4-BE49-F238E27FC236}">
                  <a16:creationId xmlns:a16="http://schemas.microsoft.com/office/drawing/2014/main" id="{5BBF678C-8365-374C-8592-2F4010918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186" name="Freeform 1001">
            <a:extLst>
              <a:ext uri="{FF2B5EF4-FFF2-40B4-BE49-F238E27FC236}">
                <a16:creationId xmlns:a16="http://schemas.microsoft.com/office/drawing/2014/main" id="{43320BBC-6D3F-CE4C-AE57-EE45F3319F3F}"/>
              </a:ext>
            </a:extLst>
          </p:cNvPr>
          <p:cNvSpPr>
            <a:spLocks/>
          </p:cNvSpPr>
          <p:nvPr/>
        </p:nvSpPr>
        <p:spPr bwMode="auto">
          <a:xfrm>
            <a:off x="10156000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7" name="Group 1002">
            <a:extLst>
              <a:ext uri="{FF2B5EF4-FFF2-40B4-BE49-F238E27FC236}">
                <a16:creationId xmlns:a16="http://schemas.microsoft.com/office/drawing/2014/main" id="{4ED748C4-471F-B74E-9328-2437DB94B8F7}"/>
              </a:ext>
            </a:extLst>
          </p:cNvPr>
          <p:cNvGrpSpPr>
            <a:grpSpLocks/>
          </p:cNvGrpSpPr>
          <p:nvPr/>
        </p:nvGrpSpPr>
        <p:grpSpPr bwMode="auto">
          <a:xfrm>
            <a:off x="10089946" y="5767169"/>
            <a:ext cx="70024" cy="20243"/>
            <a:chOff x="614" y="2568"/>
            <a:chExt cx="725" cy="139"/>
          </a:xfrm>
        </p:grpSpPr>
        <p:sp>
          <p:nvSpPr>
            <p:cNvPr id="199" name="AutoShape 1003">
              <a:extLst>
                <a:ext uri="{FF2B5EF4-FFF2-40B4-BE49-F238E27FC236}">
                  <a16:creationId xmlns:a16="http://schemas.microsoft.com/office/drawing/2014/main" id="{DE163CA4-FABE-9B4C-973B-7160FB0CA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200" name="AutoShape 1004">
              <a:extLst>
                <a:ext uri="{FF2B5EF4-FFF2-40B4-BE49-F238E27FC236}">
                  <a16:creationId xmlns:a16="http://schemas.microsoft.com/office/drawing/2014/main" id="{D50A283A-2FFB-A24F-A406-2910EEA8C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188" name="Rectangle 1005">
            <a:extLst>
              <a:ext uri="{FF2B5EF4-FFF2-40B4-BE49-F238E27FC236}">
                <a16:creationId xmlns:a16="http://schemas.microsoft.com/office/drawing/2014/main" id="{42659E43-E287-8942-BD23-94141CB4B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946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89" name="Freeform 1006">
            <a:extLst>
              <a:ext uri="{FF2B5EF4-FFF2-40B4-BE49-F238E27FC236}">
                <a16:creationId xmlns:a16="http://schemas.microsoft.com/office/drawing/2014/main" id="{48DEF8E3-26E3-0E48-88EA-BAB435AE5150}"/>
              </a:ext>
            </a:extLst>
          </p:cNvPr>
          <p:cNvSpPr>
            <a:spLocks/>
          </p:cNvSpPr>
          <p:nvPr/>
        </p:nvSpPr>
        <p:spPr bwMode="auto">
          <a:xfrm>
            <a:off x="10158887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0" name="Freeform 1007">
            <a:extLst>
              <a:ext uri="{FF2B5EF4-FFF2-40B4-BE49-F238E27FC236}">
                <a16:creationId xmlns:a16="http://schemas.microsoft.com/office/drawing/2014/main" id="{7869EB64-11F6-624E-9B28-6986DD9D076F}"/>
              </a:ext>
            </a:extLst>
          </p:cNvPr>
          <p:cNvSpPr>
            <a:spLocks/>
          </p:cNvSpPr>
          <p:nvPr/>
        </p:nvSpPr>
        <p:spPr bwMode="auto">
          <a:xfrm>
            <a:off x="10159248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1" name="Oval 1008">
            <a:extLst>
              <a:ext uri="{FF2B5EF4-FFF2-40B4-BE49-F238E27FC236}">
                <a16:creationId xmlns:a16="http://schemas.microsoft.com/office/drawing/2014/main" id="{322E0F0C-40A1-7E43-B9BC-A271C6411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311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92" name="Freeform 1009">
            <a:extLst>
              <a:ext uri="{FF2B5EF4-FFF2-40B4-BE49-F238E27FC236}">
                <a16:creationId xmlns:a16="http://schemas.microsoft.com/office/drawing/2014/main" id="{2C34A91D-8DF1-DE40-8F88-B7AB2BE630CE}"/>
              </a:ext>
            </a:extLst>
          </p:cNvPr>
          <p:cNvSpPr>
            <a:spLocks/>
          </p:cNvSpPr>
          <p:nvPr/>
        </p:nvSpPr>
        <p:spPr bwMode="auto">
          <a:xfrm>
            <a:off x="10157684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3" name="AutoShape 1010">
            <a:extLst>
              <a:ext uri="{FF2B5EF4-FFF2-40B4-BE49-F238E27FC236}">
                <a16:creationId xmlns:a16="http://schemas.microsoft.com/office/drawing/2014/main" id="{C10585A3-5046-F44C-A720-1B5360D1A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877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94" name="AutoShape 1011">
            <a:extLst>
              <a:ext uri="{FF2B5EF4-FFF2-40B4-BE49-F238E27FC236}">
                <a16:creationId xmlns:a16="http://schemas.microsoft.com/office/drawing/2014/main" id="{0F1CC371-A8A5-1146-9D54-06BA5783B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95" name="Oval 1012">
            <a:extLst>
              <a:ext uri="{FF2B5EF4-FFF2-40B4-BE49-F238E27FC236}">
                <a16:creationId xmlns:a16="http://schemas.microsoft.com/office/drawing/2014/main" id="{165ACFDB-EB0A-EF4A-A53B-E952BF38B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210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96" name="Oval 1013">
            <a:extLst>
              <a:ext uri="{FF2B5EF4-FFF2-40B4-BE49-F238E27FC236}">
                <a16:creationId xmlns:a16="http://schemas.microsoft.com/office/drawing/2014/main" id="{8E1C86F1-E8A5-AB43-9FBE-05329F11F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867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97" name="Oval 1014">
            <a:extLst>
              <a:ext uri="{FF2B5EF4-FFF2-40B4-BE49-F238E27FC236}">
                <a16:creationId xmlns:a16="http://schemas.microsoft.com/office/drawing/2014/main" id="{0C189499-8A09-3E4B-B216-1DBC5D3CD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201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98" name="Rectangle 1015">
            <a:extLst>
              <a:ext uri="{FF2B5EF4-FFF2-40B4-BE49-F238E27FC236}">
                <a16:creationId xmlns:a16="http://schemas.microsoft.com/office/drawing/2014/main" id="{F801E0C5-03DC-4947-89BB-24F841D73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9410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Peer-to-peer </a:t>
            </a:r>
            <a:r>
              <a:rPr lang="en-US" altLang="en-US" sz="3600" dirty="0">
                <a:ea typeface="ＭＳ Ｐゴシック" panose="020B0600070205080204" pitchFamily="34" charset="-128"/>
              </a:rPr>
              <a:t>(P2P) </a:t>
            </a:r>
            <a:r>
              <a:rPr lang="en-US" altLang="en-US" dirty="0">
                <a:ea typeface="ＭＳ Ｐゴシック" panose="020B0600070205080204" pitchFamily="34" charset="-128"/>
              </a:rPr>
              <a:t>a</a:t>
            </a:r>
            <a:r>
              <a:rPr lang="en-US" altLang="en-US" sz="4400" dirty="0">
                <a:ea typeface="ＭＳ Ｐゴシック" panose="020B0600070205080204" pitchFamily="34" charset="-128"/>
              </a:rPr>
              <a:t>rchitecture</a:t>
            </a:r>
            <a:endParaRPr lang="en-US" sz="4400" dirty="0"/>
          </a:p>
        </p:txBody>
      </p:sp>
      <p:sp>
        <p:nvSpPr>
          <p:cNvPr id="656" name="Content Placeholder 3">
            <a:extLst>
              <a:ext uri="{FF2B5EF4-FFF2-40B4-BE49-F238E27FC236}">
                <a16:creationId xmlns:a16="http://schemas.microsoft.com/office/drawing/2014/main" id="{97C6B0DF-3B81-1046-A02E-98C8247EB000}"/>
              </a:ext>
            </a:extLst>
          </p:cNvPr>
          <p:cNvSpPr txBox="1">
            <a:spLocks/>
          </p:cNvSpPr>
          <p:nvPr/>
        </p:nvSpPr>
        <p:spPr>
          <a:xfrm>
            <a:off x="664326" y="1290326"/>
            <a:ext cx="6067848" cy="497469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altLang="en-US" i="1" dirty="0">
                <a:ea typeface="ＭＳ Ｐゴシック" panose="020B0600070205080204" pitchFamily="34" charset="-128"/>
              </a:rPr>
              <a:t>no</a:t>
            </a:r>
            <a:r>
              <a:rPr lang="en-US" altLang="en-US" dirty="0">
                <a:ea typeface="ＭＳ Ｐゴシック" panose="020B0600070205080204" pitchFamily="34" charset="-128"/>
              </a:rPr>
              <a:t> always-on server</a:t>
            </a:r>
          </a:p>
          <a:p>
            <a:pPr>
              <a:spcBef>
                <a:spcPts val="4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arbitrary end systems directly communicate</a:t>
            </a:r>
          </a:p>
          <a:p>
            <a:pPr>
              <a:spcBef>
                <a:spcPts val="4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peers request service from other peers, provide service in return to other peers</a:t>
            </a:r>
          </a:p>
          <a:p>
            <a:pPr marL="582613" lvl="1" indent="-225425"/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self scalability</a:t>
            </a:r>
            <a:r>
              <a:rPr lang="en-US" altLang="en-US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 – new peers bring new service capacity, and new service demands</a:t>
            </a:r>
          </a:p>
          <a:p>
            <a:pPr>
              <a:spcBef>
                <a:spcPts val="4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peers are intermittently connected and change IP addresses</a:t>
            </a:r>
          </a:p>
          <a:p>
            <a:pPr lvl="1">
              <a:spcBef>
                <a:spcPts val="400"/>
              </a:spcBef>
            </a:pPr>
            <a:r>
              <a:rPr lang="en-US" altLang="en-US" dirty="0">
                <a:ea typeface="ＭＳ Ｐゴシック" panose="020B0600070205080204" pitchFamily="34" charset="-128"/>
              </a:rPr>
              <a:t>complex management</a:t>
            </a:r>
          </a:p>
          <a:p>
            <a:pPr>
              <a:spcBef>
                <a:spcPts val="400"/>
              </a:spcBef>
            </a:pPr>
            <a:r>
              <a:rPr lang="en-US" dirty="0"/>
              <a:t>examples: </a:t>
            </a:r>
            <a:r>
              <a:rPr lang="en-US" sz="2400" dirty="0"/>
              <a:t>P2P file sharing (BitTorrent), streaming (</a:t>
            </a:r>
            <a:r>
              <a:rPr lang="en-US" sz="2400" dirty="0" err="1"/>
              <a:t>KanKan</a:t>
            </a:r>
            <a:r>
              <a:rPr lang="en-US" sz="2400" dirty="0"/>
              <a:t>), VoIP (Skype)</a:t>
            </a:r>
            <a:endParaRPr lang="en-US" dirty="0"/>
          </a:p>
        </p:txBody>
      </p:sp>
      <p:grpSp>
        <p:nvGrpSpPr>
          <p:cNvPr id="661" name="Group 950">
            <a:extLst>
              <a:ext uri="{FF2B5EF4-FFF2-40B4-BE49-F238E27FC236}">
                <a16:creationId xmlns:a16="http://schemas.microsoft.com/office/drawing/2014/main" id="{221CDB90-F15F-3B40-BE7C-5642BDA8CF7F}"/>
              </a:ext>
            </a:extLst>
          </p:cNvPr>
          <p:cNvGrpSpPr>
            <a:grpSpLocks/>
          </p:cNvGrpSpPr>
          <p:nvPr/>
        </p:nvGrpSpPr>
        <p:grpSpPr bwMode="auto">
          <a:xfrm>
            <a:off x="10002508" y="5616400"/>
            <a:ext cx="214974" cy="403920"/>
            <a:chOff x="4140" y="429"/>
            <a:chExt cx="1425" cy="2396"/>
          </a:xfrm>
        </p:grpSpPr>
        <p:sp>
          <p:nvSpPr>
            <p:cNvPr id="662" name="Freeform 951">
              <a:extLst>
                <a:ext uri="{FF2B5EF4-FFF2-40B4-BE49-F238E27FC236}">
                  <a16:creationId xmlns:a16="http://schemas.microsoft.com/office/drawing/2014/main" id="{3F5BE32F-BF2D-5D43-A3F8-8015366B9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3" name="Rectangle 952">
              <a:extLst>
                <a:ext uri="{FF2B5EF4-FFF2-40B4-BE49-F238E27FC236}">
                  <a16:creationId xmlns:a16="http://schemas.microsoft.com/office/drawing/2014/main" id="{74DD6C49-0B6B-3445-ABF4-46D45AE69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64" name="Freeform 953">
              <a:extLst>
                <a:ext uri="{FF2B5EF4-FFF2-40B4-BE49-F238E27FC236}">
                  <a16:creationId xmlns:a16="http://schemas.microsoft.com/office/drawing/2014/main" id="{20913D95-E88A-A848-9963-B3BA4505F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" name="Freeform 954">
              <a:extLst>
                <a:ext uri="{FF2B5EF4-FFF2-40B4-BE49-F238E27FC236}">
                  <a16:creationId xmlns:a16="http://schemas.microsoft.com/office/drawing/2014/main" id="{0DE93F6C-FE6F-AA44-96FD-B6D85A46D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" name="Rectangle 955">
              <a:extLst>
                <a:ext uri="{FF2B5EF4-FFF2-40B4-BE49-F238E27FC236}">
                  <a16:creationId xmlns:a16="http://schemas.microsoft.com/office/drawing/2014/main" id="{529745F5-82EA-8148-9AA1-BA608BD7B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667" name="Group 956">
              <a:extLst>
                <a:ext uri="{FF2B5EF4-FFF2-40B4-BE49-F238E27FC236}">
                  <a16:creationId xmlns:a16="http://schemas.microsoft.com/office/drawing/2014/main" id="{B8FB9448-22B7-FE4A-8748-ABEF4BEAD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92" name="AutoShape 957">
                <a:extLst>
                  <a:ext uri="{FF2B5EF4-FFF2-40B4-BE49-F238E27FC236}">
                    <a16:creationId xmlns:a16="http://schemas.microsoft.com/office/drawing/2014/main" id="{EADB5D3D-04E2-EF48-B58E-48F7BABA0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693" name="AutoShape 958">
                <a:extLst>
                  <a:ext uri="{FF2B5EF4-FFF2-40B4-BE49-F238E27FC236}">
                    <a16:creationId xmlns:a16="http://schemas.microsoft.com/office/drawing/2014/main" id="{F98E41BE-EA39-754F-82C7-36D93FBD7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68" name="Rectangle 959">
              <a:extLst>
                <a:ext uri="{FF2B5EF4-FFF2-40B4-BE49-F238E27FC236}">
                  <a16:creationId xmlns:a16="http://schemas.microsoft.com/office/drawing/2014/main" id="{327755D1-B209-404D-9363-9EDC28F7F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669" name="Group 960">
              <a:extLst>
                <a:ext uri="{FF2B5EF4-FFF2-40B4-BE49-F238E27FC236}">
                  <a16:creationId xmlns:a16="http://schemas.microsoft.com/office/drawing/2014/main" id="{26E2E8A6-CFB6-044F-85B5-1DAAEA7FA1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90" name="AutoShape 961">
                <a:extLst>
                  <a:ext uri="{FF2B5EF4-FFF2-40B4-BE49-F238E27FC236}">
                    <a16:creationId xmlns:a16="http://schemas.microsoft.com/office/drawing/2014/main" id="{17D69473-78FB-C74F-B4D2-8D565D3F9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691" name="AutoShape 962">
                <a:extLst>
                  <a:ext uri="{FF2B5EF4-FFF2-40B4-BE49-F238E27FC236}">
                    <a16:creationId xmlns:a16="http://schemas.microsoft.com/office/drawing/2014/main" id="{17A1D2AB-658B-704B-AE35-B18C119E5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70" name="Rectangle 963">
              <a:extLst>
                <a:ext uri="{FF2B5EF4-FFF2-40B4-BE49-F238E27FC236}">
                  <a16:creationId xmlns:a16="http://schemas.microsoft.com/office/drawing/2014/main" id="{F2475D91-5410-684E-A143-AE723E908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71" name="Rectangle 964">
              <a:extLst>
                <a:ext uri="{FF2B5EF4-FFF2-40B4-BE49-F238E27FC236}">
                  <a16:creationId xmlns:a16="http://schemas.microsoft.com/office/drawing/2014/main" id="{88C09684-E90D-B34B-AA01-5F070FE81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grpSp>
          <p:nvGrpSpPr>
            <p:cNvPr id="672" name="Group 965">
              <a:extLst>
                <a:ext uri="{FF2B5EF4-FFF2-40B4-BE49-F238E27FC236}">
                  <a16:creationId xmlns:a16="http://schemas.microsoft.com/office/drawing/2014/main" id="{8ACC4595-9F78-AF46-887A-914807075E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88" name="AutoShape 966">
                <a:extLst>
                  <a:ext uri="{FF2B5EF4-FFF2-40B4-BE49-F238E27FC236}">
                    <a16:creationId xmlns:a16="http://schemas.microsoft.com/office/drawing/2014/main" id="{0A202C7C-1909-AC47-A2CA-695CE34F5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689" name="AutoShape 967">
                <a:extLst>
                  <a:ext uri="{FF2B5EF4-FFF2-40B4-BE49-F238E27FC236}">
                    <a16:creationId xmlns:a16="http://schemas.microsoft.com/office/drawing/2014/main" id="{E346AA42-C439-DA48-84D9-5D4DD0ABF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73" name="Freeform 968">
              <a:extLst>
                <a:ext uri="{FF2B5EF4-FFF2-40B4-BE49-F238E27FC236}">
                  <a16:creationId xmlns:a16="http://schemas.microsoft.com/office/drawing/2014/main" id="{5FD4884A-2CB1-894E-8CB9-2067C75F0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74" name="Group 969">
              <a:extLst>
                <a:ext uri="{FF2B5EF4-FFF2-40B4-BE49-F238E27FC236}">
                  <a16:creationId xmlns:a16="http://schemas.microsoft.com/office/drawing/2014/main" id="{B2CB40CE-804C-0948-841C-9A509EE86B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86" name="AutoShape 970">
                <a:extLst>
                  <a:ext uri="{FF2B5EF4-FFF2-40B4-BE49-F238E27FC236}">
                    <a16:creationId xmlns:a16="http://schemas.microsoft.com/office/drawing/2014/main" id="{58614F2D-DA1A-F842-A886-A2F0D8C2B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687" name="AutoShape 971">
                <a:extLst>
                  <a:ext uri="{FF2B5EF4-FFF2-40B4-BE49-F238E27FC236}">
                    <a16:creationId xmlns:a16="http://schemas.microsoft.com/office/drawing/2014/main" id="{8B641E3D-5D3B-2B4B-B634-292AB1DA6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75" name="Rectangle 972">
              <a:extLst>
                <a:ext uri="{FF2B5EF4-FFF2-40B4-BE49-F238E27FC236}">
                  <a16:creationId xmlns:a16="http://schemas.microsoft.com/office/drawing/2014/main" id="{34776F72-1048-254B-9F43-F004B26E0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76" name="Freeform 973">
              <a:extLst>
                <a:ext uri="{FF2B5EF4-FFF2-40B4-BE49-F238E27FC236}">
                  <a16:creationId xmlns:a16="http://schemas.microsoft.com/office/drawing/2014/main" id="{A2E37FDF-DD02-AA46-A996-DF961458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7" name="Freeform 974">
              <a:extLst>
                <a:ext uri="{FF2B5EF4-FFF2-40B4-BE49-F238E27FC236}">
                  <a16:creationId xmlns:a16="http://schemas.microsoft.com/office/drawing/2014/main" id="{5E599968-E309-0C41-A6E5-1A2E8D0D7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8" name="Oval 975">
              <a:extLst>
                <a:ext uri="{FF2B5EF4-FFF2-40B4-BE49-F238E27FC236}">
                  <a16:creationId xmlns:a16="http://schemas.microsoft.com/office/drawing/2014/main" id="{8B76954B-B2F9-7644-B168-314EF4AAF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79" name="Freeform 976">
              <a:extLst>
                <a:ext uri="{FF2B5EF4-FFF2-40B4-BE49-F238E27FC236}">
                  <a16:creationId xmlns:a16="http://schemas.microsoft.com/office/drawing/2014/main" id="{D9EAE5CF-636D-F54A-8351-01EA3167D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0" name="AutoShape 977">
              <a:extLst>
                <a:ext uri="{FF2B5EF4-FFF2-40B4-BE49-F238E27FC236}">
                  <a16:creationId xmlns:a16="http://schemas.microsoft.com/office/drawing/2014/main" id="{BA3B7F84-E639-E547-B5C6-A02DC5582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81" name="AutoShape 978">
              <a:extLst>
                <a:ext uri="{FF2B5EF4-FFF2-40B4-BE49-F238E27FC236}">
                  <a16:creationId xmlns:a16="http://schemas.microsoft.com/office/drawing/2014/main" id="{0442B1DD-1D97-9F4D-B5C4-F5A4F4BB4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82" name="Oval 979">
              <a:extLst>
                <a:ext uri="{FF2B5EF4-FFF2-40B4-BE49-F238E27FC236}">
                  <a16:creationId xmlns:a16="http://schemas.microsoft.com/office/drawing/2014/main" id="{EA6FE86C-D41E-1949-A3C7-77647ACF0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83" name="Oval 980">
              <a:extLst>
                <a:ext uri="{FF2B5EF4-FFF2-40B4-BE49-F238E27FC236}">
                  <a16:creationId xmlns:a16="http://schemas.microsoft.com/office/drawing/2014/main" id="{38AA7182-25E5-E442-9745-7BAF64CEA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4" name="Oval 981">
              <a:extLst>
                <a:ext uri="{FF2B5EF4-FFF2-40B4-BE49-F238E27FC236}">
                  <a16:creationId xmlns:a16="http://schemas.microsoft.com/office/drawing/2014/main" id="{16842D0E-A2D6-0745-B8FB-E328BE5B3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685" name="Rectangle 982">
              <a:extLst>
                <a:ext uri="{FF2B5EF4-FFF2-40B4-BE49-F238E27FC236}">
                  <a16:creationId xmlns:a16="http://schemas.microsoft.com/office/drawing/2014/main" id="{8F08011A-E991-A946-A958-0A487EA35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575" name="Rectangle 574">
            <a:extLst>
              <a:ext uri="{FF2B5EF4-FFF2-40B4-BE49-F238E27FC236}">
                <a16:creationId xmlns:a16="http://schemas.microsoft.com/office/drawing/2014/main" id="{2DA99646-DBA9-0746-9A79-29EAA25D43FE}"/>
              </a:ext>
            </a:extLst>
          </p:cNvPr>
          <p:cNvSpPr/>
          <p:nvPr/>
        </p:nvSpPr>
        <p:spPr>
          <a:xfrm>
            <a:off x="6747501" y="1488461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227275-E754-4D43-889C-5A2BD4A21205}"/>
              </a:ext>
            </a:extLst>
          </p:cNvPr>
          <p:cNvGrpSpPr/>
          <p:nvPr/>
        </p:nvGrpSpPr>
        <p:grpSpPr>
          <a:xfrm>
            <a:off x="7680324" y="1814171"/>
            <a:ext cx="1991221" cy="4482411"/>
            <a:chOff x="7680324" y="1814171"/>
            <a:chExt cx="1991221" cy="4482411"/>
          </a:xfrm>
        </p:grpSpPr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626C6AB3-E95B-4E45-912D-03BD50D0AB9E}"/>
                </a:ext>
              </a:extLst>
            </p:cNvPr>
            <p:cNvSpPr/>
            <p:nvPr/>
          </p:nvSpPr>
          <p:spPr>
            <a:xfrm>
              <a:off x="7689254" y="516084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78E6AF30-B350-C649-8449-B69F6002DF42}"/>
                </a:ext>
              </a:extLst>
            </p:cNvPr>
            <p:cNvSpPr/>
            <p:nvPr/>
          </p:nvSpPr>
          <p:spPr>
            <a:xfrm>
              <a:off x="7680324" y="181417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Line 913">
              <a:extLst>
                <a:ext uri="{FF2B5EF4-FFF2-40B4-BE49-F238E27FC236}">
                  <a16:creationId xmlns:a16="http://schemas.microsoft.com/office/drawing/2014/main" id="{47A3D5AF-94CC-B24F-922A-C603CC0A5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53326" y="2438326"/>
              <a:ext cx="498897" cy="1114752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2" name="Line 911">
              <a:extLst>
                <a:ext uri="{FF2B5EF4-FFF2-40B4-BE49-F238E27FC236}">
                  <a16:creationId xmlns:a16="http://schemas.microsoft.com/office/drawing/2014/main" id="{8E6A54E5-62F1-544B-AE41-5137E62B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1176" y="2321758"/>
              <a:ext cx="1187" cy="2793530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1E120312-45B0-4C42-82FC-F180847C8246}"/>
                </a:ext>
              </a:extLst>
            </p:cNvPr>
            <p:cNvSpPr/>
            <p:nvPr/>
          </p:nvSpPr>
          <p:spPr>
            <a:xfrm>
              <a:off x="8703904" y="1943418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05394771-B526-F445-85E3-3C2DA3BC4892}"/>
                </a:ext>
              </a:extLst>
            </p:cNvPr>
            <p:cNvSpPr/>
            <p:nvPr/>
          </p:nvSpPr>
          <p:spPr>
            <a:xfrm>
              <a:off x="8013358" y="3440898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01400376-9630-4440-8893-6D129686EE19}"/>
                </a:ext>
              </a:extLst>
            </p:cNvPr>
            <p:cNvSpPr/>
            <p:nvPr/>
          </p:nvSpPr>
          <p:spPr>
            <a:xfrm>
              <a:off x="9059242" y="5786513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Line 913">
              <a:extLst>
                <a:ext uri="{FF2B5EF4-FFF2-40B4-BE49-F238E27FC236}">
                  <a16:creationId xmlns:a16="http://schemas.microsoft.com/office/drawing/2014/main" id="{4FC33EFC-28C4-404D-91B5-F7C18E706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43664" y="2462348"/>
              <a:ext cx="228982" cy="3299611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0" name="Line 913">
              <a:extLst>
                <a:ext uri="{FF2B5EF4-FFF2-40B4-BE49-F238E27FC236}">
                  <a16:creationId xmlns:a16="http://schemas.microsoft.com/office/drawing/2014/main" id="{7602507B-BECA-7042-893E-42D6FF9E5D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5044" y="3911282"/>
              <a:ext cx="764880" cy="1866664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Group 652">
            <a:extLst>
              <a:ext uri="{FF2B5EF4-FFF2-40B4-BE49-F238E27FC236}">
                <a16:creationId xmlns:a16="http://schemas.microsoft.com/office/drawing/2014/main" id="{F4E63F52-683B-8244-A48E-D8CF833CC085}"/>
              </a:ext>
            </a:extLst>
          </p:cNvPr>
          <p:cNvGrpSpPr>
            <a:grpSpLocks/>
          </p:cNvGrpSpPr>
          <p:nvPr/>
        </p:nvGrpSpPr>
        <p:grpSpPr bwMode="auto">
          <a:xfrm>
            <a:off x="7750224" y="1859725"/>
            <a:ext cx="415925" cy="385763"/>
            <a:chOff x="2751" y="1851"/>
            <a:chExt cx="462" cy="478"/>
          </a:xfrm>
        </p:grpSpPr>
        <p:pic>
          <p:nvPicPr>
            <p:cNvPr id="359" name="Picture 653" descr="iphone_stylized_small">
              <a:extLst>
                <a:ext uri="{FF2B5EF4-FFF2-40B4-BE49-F238E27FC236}">
                  <a16:creationId xmlns:a16="http://schemas.microsoft.com/office/drawing/2014/main" id="{EDF1EC93-A6E5-964F-B0D6-EE56B282AE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" name="Picture 654" descr="antenna_radiation_stylized">
              <a:extLst>
                <a:ext uri="{FF2B5EF4-FFF2-40B4-BE49-F238E27FC236}">
                  <a16:creationId xmlns:a16="http://schemas.microsoft.com/office/drawing/2014/main" id="{0A17C594-505E-6F41-AEEB-272A31DFD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46F998A3-3B85-214A-927A-3BF067B7C2A0}"/>
              </a:ext>
            </a:extLst>
          </p:cNvPr>
          <p:cNvGrpSpPr/>
          <p:nvPr/>
        </p:nvGrpSpPr>
        <p:grpSpPr>
          <a:xfrm>
            <a:off x="8499539" y="2059124"/>
            <a:ext cx="849312" cy="226109"/>
            <a:chOff x="8493165" y="2029804"/>
            <a:chExt cx="849312" cy="226109"/>
          </a:xfrm>
        </p:grpSpPr>
        <p:pic>
          <p:nvPicPr>
            <p:cNvPr id="48" name="Picture 603" descr="car_icon_small">
              <a:extLst>
                <a:ext uri="{FF2B5EF4-FFF2-40B4-BE49-F238E27FC236}">
                  <a16:creationId xmlns:a16="http://schemas.microsoft.com/office/drawing/2014/main" id="{147E2796-D425-6645-93B3-B97E69B14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1017" descr="antenna_stylized">
              <a:extLst>
                <a:ext uri="{FF2B5EF4-FFF2-40B4-BE49-F238E27FC236}">
                  <a16:creationId xmlns:a16="http://schemas.microsoft.com/office/drawing/2014/main" id="{F0886BE8-9B0B-F046-92AA-1AC818378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8" name="Group 1139">
            <a:extLst>
              <a:ext uri="{FF2B5EF4-FFF2-40B4-BE49-F238E27FC236}">
                <a16:creationId xmlns:a16="http://schemas.microsoft.com/office/drawing/2014/main" id="{904B7C12-C509-8641-BB63-56DEDB95F95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91996" y="3567143"/>
            <a:ext cx="359261" cy="342045"/>
            <a:chOff x="2839" y="3501"/>
            <a:chExt cx="755" cy="803"/>
          </a:xfrm>
        </p:grpSpPr>
        <p:pic>
          <p:nvPicPr>
            <p:cNvPr id="138" name="Picture 1140" descr="desktop_computer_stylized_medium">
              <a:extLst>
                <a:ext uri="{FF2B5EF4-FFF2-40B4-BE49-F238E27FC236}">
                  <a16:creationId xmlns:a16="http://schemas.microsoft.com/office/drawing/2014/main" id="{BDC7F552-21C9-C942-90FF-0162099A3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" name="Freeform 1141">
              <a:extLst>
                <a:ext uri="{FF2B5EF4-FFF2-40B4-BE49-F238E27FC236}">
                  <a16:creationId xmlns:a16="http://schemas.microsoft.com/office/drawing/2014/main" id="{654B43BA-608E-5D4D-B11B-71762CFBE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9201681" y="5852809"/>
            <a:ext cx="310186" cy="307808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1" name="Slide Number Placeholder 2">
            <a:extLst>
              <a:ext uri="{FF2B5EF4-FFF2-40B4-BE49-F238E27FC236}">
                <a16:creationId xmlns:a16="http://schemas.microsoft.com/office/drawing/2014/main" id="{033BFF8E-A045-F641-9334-CFBF85BE3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02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9035B-463A-1E40-A130-AE9AA3E37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File distribution: client-server vs P2P</a:t>
            </a:r>
            <a:endParaRPr lang="en-US" sz="4400" dirty="0"/>
          </a:p>
        </p:txBody>
      </p:sp>
      <p:sp>
        <p:nvSpPr>
          <p:cNvPr id="613" name="Rectangle 3">
            <a:extLst>
              <a:ext uri="{FF2B5EF4-FFF2-40B4-BE49-F238E27FC236}">
                <a16:creationId xmlns:a16="http://schemas.microsoft.com/office/drawing/2014/main" id="{D33C12FB-7815-3541-8A29-9A4570C91901}"/>
              </a:ext>
            </a:extLst>
          </p:cNvPr>
          <p:cNvSpPr txBox="1">
            <a:spLocks noChangeArrowheads="1"/>
          </p:cNvSpPr>
          <p:nvPr/>
        </p:nvSpPr>
        <p:spPr>
          <a:xfrm>
            <a:off x="863043" y="1302088"/>
            <a:ext cx="10515600" cy="12967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542925">
              <a:buFont typeface="Wingdings" pitchFamily="2" charset="2"/>
              <a:buNone/>
            </a:pPr>
            <a:r>
              <a:rPr lang="en-US" altLang="en-US" sz="3200" i="1" u="sng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Q</a:t>
            </a:r>
            <a:r>
              <a:rPr lang="en-US" altLang="en-US" sz="32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:</a:t>
            </a:r>
            <a:r>
              <a:rPr lang="en-US" altLang="en-US" sz="3200" dirty="0">
                <a:ea typeface="ＭＳ Ｐゴシック" panose="020B0600070205080204" pitchFamily="34" charset="-128"/>
              </a:rPr>
              <a:t> how much time to distribute file (size </a:t>
            </a:r>
            <a:r>
              <a:rPr lang="en-US" altLang="en-US" sz="3200" i="1" dirty="0">
                <a:ea typeface="ＭＳ Ｐゴシック" panose="020B0600070205080204" pitchFamily="34" charset="-128"/>
              </a:rPr>
              <a:t>F</a:t>
            </a:r>
            <a:r>
              <a:rPr lang="en-US" altLang="en-US" sz="3200" dirty="0">
                <a:ea typeface="ＭＳ Ｐゴシック" panose="020B0600070205080204" pitchFamily="34" charset="-128"/>
              </a:rPr>
              <a:t>) from one server to  </a:t>
            </a:r>
            <a:r>
              <a:rPr lang="en-US" altLang="en-US" sz="3200" i="1" dirty="0">
                <a:ea typeface="ＭＳ Ｐゴシック" panose="020B0600070205080204" pitchFamily="34" charset="-128"/>
              </a:rPr>
              <a:t>N  peers</a:t>
            </a:r>
            <a:r>
              <a:rPr lang="en-US" altLang="en-US" sz="3200" dirty="0">
                <a:ea typeface="ＭＳ Ｐゴシック" panose="020B0600070205080204" pitchFamily="34" charset="-128"/>
              </a:rPr>
              <a:t>?</a:t>
            </a:r>
          </a:p>
          <a:p>
            <a:pPr marL="858838" lvl="1" indent="-238125"/>
            <a:r>
              <a:rPr lang="en-US" altLang="en-US" dirty="0">
                <a:ea typeface="ＭＳ Ｐゴシック" panose="020B0600070205080204" pitchFamily="34" charset="-128"/>
              </a:rPr>
              <a:t>peer upload/download capacity is limited resource</a:t>
            </a:r>
          </a:p>
        </p:txBody>
      </p:sp>
      <p:sp>
        <p:nvSpPr>
          <p:cNvPr id="749" name="Freeform 4">
            <a:extLst>
              <a:ext uri="{FF2B5EF4-FFF2-40B4-BE49-F238E27FC236}">
                <a16:creationId xmlns:a16="http://schemas.microsoft.com/office/drawing/2014/main" id="{5781B526-D87C-EC44-AD4E-445965AD662B}"/>
              </a:ext>
            </a:extLst>
          </p:cNvPr>
          <p:cNvSpPr>
            <a:spLocks/>
          </p:cNvSpPr>
          <p:nvPr/>
        </p:nvSpPr>
        <p:spPr bwMode="auto">
          <a:xfrm>
            <a:off x="4208462" y="4079079"/>
            <a:ext cx="3775075" cy="1755775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4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50" name="Line 14">
            <a:extLst>
              <a:ext uri="{FF2B5EF4-FFF2-40B4-BE49-F238E27FC236}">
                <a16:creationId xmlns:a16="http://schemas.microsoft.com/office/drawing/2014/main" id="{88305A7F-251D-B74C-8F8E-CCB1F71A8C6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3324" y="4042566"/>
            <a:ext cx="803275" cy="311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51" name="Text Box 15">
            <a:extLst>
              <a:ext uri="{FF2B5EF4-FFF2-40B4-BE49-F238E27FC236}">
                <a16:creationId xmlns:a16="http://schemas.microsoft.com/office/drawing/2014/main" id="{B8157757-C95F-CB42-9942-11A4F3D25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7487" y="3840954"/>
            <a:ext cx="4122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u</a:t>
            </a:r>
            <a:r>
              <a:rPr kumimoji="0" lang="en-US" altLang="en-US" b="0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s</a:t>
            </a:r>
          </a:p>
        </p:txBody>
      </p:sp>
      <p:sp>
        <p:nvSpPr>
          <p:cNvPr id="752" name="Line 39">
            <a:extLst>
              <a:ext uri="{FF2B5EF4-FFF2-40B4-BE49-F238E27FC236}">
                <a16:creationId xmlns:a16="http://schemas.microsoft.com/office/drawing/2014/main" id="{33B391C4-AA6E-EF49-929E-18C688BE02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0412" y="4953791"/>
            <a:ext cx="1016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53" name="Line 40">
            <a:extLst>
              <a:ext uri="{FF2B5EF4-FFF2-40B4-BE49-F238E27FC236}">
                <a16:creationId xmlns:a16="http://schemas.microsoft.com/office/drawing/2014/main" id="{55D5EF82-1A60-6045-9491-ACB495A754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5974" y="5101429"/>
            <a:ext cx="1003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54" name="Text Box 41">
            <a:extLst>
              <a:ext uri="{FF2B5EF4-FFF2-40B4-BE49-F238E27FC236}">
                <a16:creationId xmlns:a16="http://schemas.microsoft.com/office/drawing/2014/main" id="{551344A9-80D5-6B4D-8C5F-1C743F9C4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9337" y="4564854"/>
            <a:ext cx="609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u</a:t>
            </a:r>
            <a:r>
              <a:rPr kumimoji="0" lang="en-US" altLang="en-US" b="0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N</a:t>
            </a:r>
          </a:p>
        </p:txBody>
      </p:sp>
      <p:sp>
        <p:nvSpPr>
          <p:cNvPr id="755" name="Text Box 42">
            <a:extLst>
              <a:ext uri="{FF2B5EF4-FFF2-40B4-BE49-F238E27FC236}">
                <a16:creationId xmlns:a16="http://schemas.microsoft.com/office/drawing/2014/main" id="{DA13FA8F-3C26-0B46-A3A1-BC7065C4D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0287" y="5079204"/>
            <a:ext cx="609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d</a:t>
            </a:r>
            <a:r>
              <a:rPr kumimoji="0" lang="en-US" altLang="en-US" b="0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N</a:t>
            </a:r>
          </a:p>
        </p:txBody>
      </p:sp>
      <p:sp>
        <p:nvSpPr>
          <p:cNvPr id="756" name="Text Box 43">
            <a:extLst>
              <a:ext uri="{FF2B5EF4-FFF2-40B4-BE49-F238E27FC236}">
                <a16:creationId xmlns:a16="http://schemas.microsoft.com/office/drawing/2014/main" id="{1E15BC0C-6AFB-CF4C-B899-707280EA4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0224" y="4063204"/>
            <a:ext cx="11731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server</a:t>
            </a:r>
            <a:endParaRPr kumimoji="0" lang="en-US" altLang="en-US" b="0" i="0" u="none" strike="noStrike" kern="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57" name="Text Box 44">
            <a:extLst>
              <a:ext uri="{FF2B5EF4-FFF2-40B4-BE49-F238E27FC236}">
                <a16:creationId xmlns:a16="http://schemas.microsoft.com/office/drawing/2014/main" id="{B744D31B-0064-CC4C-813B-2342EBCCC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5759" y="4590254"/>
            <a:ext cx="283443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network (with abundant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 bandwidth)</a:t>
            </a:r>
          </a:p>
        </p:txBody>
      </p:sp>
      <p:sp>
        <p:nvSpPr>
          <p:cNvPr id="758" name="Text Box 47">
            <a:extLst>
              <a:ext uri="{FF2B5EF4-FFF2-40B4-BE49-F238E27FC236}">
                <a16:creationId xmlns:a16="http://schemas.microsoft.com/office/drawing/2014/main" id="{3CFD7627-4852-C14C-83FC-5338E04E2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8049" y="3815554"/>
            <a:ext cx="1397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file, size F</a:t>
            </a:r>
            <a:endParaRPr kumimoji="0" lang="en-US" altLang="en-US" sz="1800" b="0" i="1" u="none" strike="noStrike" kern="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59" name="Text Box 49">
            <a:extLst>
              <a:ext uri="{FF2B5EF4-FFF2-40B4-BE49-F238E27FC236}">
                <a16:creationId xmlns:a16="http://schemas.microsoft.com/office/drawing/2014/main" id="{59DA6353-13D5-E042-BEEE-6FF767E86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953" y="2641737"/>
            <a:ext cx="2486510" cy="72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u</a:t>
            </a:r>
            <a:r>
              <a:rPr kumimoji="0" lang="en-US" altLang="en-US" sz="2400" b="1" i="1" u="none" strike="noStrike" kern="0" cap="none" spc="0" normalizeH="0" baseline="-2500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s</a:t>
            </a:r>
            <a:r>
              <a:rPr kumimoji="0" lang="en-US" alt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: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 server upload capacity</a:t>
            </a:r>
            <a:endParaRPr kumimoji="0" lang="en-US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</a:endParaRPr>
          </a:p>
        </p:txBody>
      </p:sp>
      <p:sp>
        <p:nvSpPr>
          <p:cNvPr id="760" name="Text Box 50">
            <a:extLst>
              <a:ext uri="{FF2B5EF4-FFF2-40B4-BE49-F238E27FC236}">
                <a16:creationId xmlns:a16="http://schemas.microsoft.com/office/drawing/2014/main" id="{51F84BDF-7DCA-0A43-ACDB-9BE708391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1024" y="5482429"/>
            <a:ext cx="2590800" cy="72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u</a:t>
            </a:r>
            <a:r>
              <a:rPr kumimoji="0" lang="en-US" altLang="en-US" sz="2400" b="1" i="1" u="none" strike="noStrike" kern="0" cap="none" spc="0" normalizeH="0" baseline="-2500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i</a:t>
            </a:r>
            <a:r>
              <a:rPr kumimoji="0" lang="en-US" alt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: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 peer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i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 upload capacity</a:t>
            </a:r>
          </a:p>
        </p:txBody>
      </p:sp>
      <p:sp>
        <p:nvSpPr>
          <p:cNvPr id="761" name="Text Box 51">
            <a:extLst>
              <a:ext uri="{FF2B5EF4-FFF2-40B4-BE49-F238E27FC236}">
                <a16:creationId xmlns:a16="http://schemas.microsoft.com/office/drawing/2014/main" id="{A5D79A43-11C7-6349-BEB0-7438447D9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3868" y="3463243"/>
            <a:ext cx="2743200" cy="72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d</a:t>
            </a:r>
            <a:r>
              <a:rPr kumimoji="0" lang="en-US" altLang="en-US" sz="2400" b="1" i="1" u="none" strike="noStrike" kern="0" cap="none" spc="0" normalizeH="0" baseline="-2500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i</a:t>
            </a:r>
            <a:r>
              <a:rPr kumimoji="0" lang="en-US" alt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: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 peer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i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anose="020B0600070205080204" pitchFamily="34" charset="-128"/>
              </a:rPr>
              <a:t> download capacity</a:t>
            </a:r>
            <a:endParaRPr kumimoji="0" lang="en-US" alt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ＭＳ Ｐゴシック" panose="020B0600070205080204" pitchFamily="34" charset="-128"/>
            </a:endParaRPr>
          </a:p>
        </p:txBody>
      </p:sp>
      <p:sp>
        <p:nvSpPr>
          <p:cNvPr id="762" name="AutoShape 327">
            <a:extLst>
              <a:ext uri="{FF2B5EF4-FFF2-40B4-BE49-F238E27FC236}">
                <a16:creationId xmlns:a16="http://schemas.microsoft.com/office/drawing/2014/main" id="{369AE872-BFBD-8443-A484-E1FE4F07B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7637" y="3261516"/>
            <a:ext cx="592137" cy="581025"/>
          </a:xfrm>
          <a:prstGeom prst="can">
            <a:avLst>
              <a:gd name="adj" fmla="val 20218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763" name="Group 76">
            <a:extLst>
              <a:ext uri="{FF2B5EF4-FFF2-40B4-BE49-F238E27FC236}">
                <a16:creationId xmlns:a16="http://schemas.microsoft.com/office/drawing/2014/main" id="{1E070762-6E91-C249-87E6-742CA28F4553}"/>
              </a:ext>
            </a:extLst>
          </p:cNvPr>
          <p:cNvGrpSpPr>
            <a:grpSpLocks/>
          </p:cNvGrpSpPr>
          <p:nvPr/>
        </p:nvGrpSpPr>
        <p:grpSpPr bwMode="auto">
          <a:xfrm>
            <a:off x="5422899" y="3539329"/>
            <a:ext cx="2138363" cy="903287"/>
            <a:chOff x="2204" y="2030"/>
            <a:chExt cx="1347" cy="774"/>
          </a:xfrm>
        </p:grpSpPr>
        <p:sp>
          <p:nvSpPr>
            <p:cNvPr id="764" name="Text Box 19">
              <a:extLst>
                <a:ext uri="{FF2B5EF4-FFF2-40B4-BE49-F238E27FC236}">
                  <a16:creationId xmlns:a16="http://schemas.microsoft.com/office/drawing/2014/main" id="{616B15BE-44B0-0344-B31F-91A938627F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6" y="2271"/>
              <a:ext cx="384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u</a:t>
              </a:r>
              <a:r>
                <a:rPr kumimoji="0" lang="en-US" altLang="en-US" b="0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2</a:t>
              </a:r>
            </a:p>
          </p:txBody>
        </p:sp>
        <p:sp>
          <p:nvSpPr>
            <p:cNvPr id="765" name="Line 22">
              <a:extLst>
                <a:ext uri="{FF2B5EF4-FFF2-40B4-BE49-F238E27FC236}">
                  <a16:creationId xmlns:a16="http://schemas.microsoft.com/office/drawing/2014/main" id="{468AACC5-62A5-624B-8074-C32AC02B5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7" y="2133"/>
              <a:ext cx="200" cy="6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66" name="Line 23">
              <a:extLst>
                <a:ext uri="{FF2B5EF4-FFF2-40B4-BE49-F238E27FC236}">
                  <a16:creationId xmlns:a16="http://schemas.microsoft.com/office/drawing/2014/main" id="{6ADDCF08-0E06-944A-88C1-8C3B5B0B5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82" y="2141"/>
              <a:ext cx="208" cy="6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67" name="Text Box 24">
              <a:extLst>
                <a:ext uri="{FF2B5EF4-FFF2-40B4-BE49-F238E27FC236}">
                  <a16:creationId xmlns:a16="http://schemas.microsoft.com/office/drawing/2014/main" id="{0F3475ED-2A92-4E41-84C3-7C019E7EFE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7" y="2332"/>
              <a:ext cx="384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d</a:t>
              </a:r>
              <a:r>
                <a:rPr kumimoji="0" lang="en-US" altLang="en-US" b="0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2</a:t>
              </a:r>
            </a:p>
          </p:txBody>
        </p:sp>
        <p:sp>
          <p:nvSpPr>
            <p:cNvPr id="768" name="Text Box 19">
              <a:extLst>
                <a:ext uri="{FF2B5EF4-FFF2-40B4-BE49-F238E27FC236}">
                  <a16:creationId xmlns:a16="http://schemas.microsoft.com/office/drawing/2014/main" id="{0B070290-50F4-544A-8EB8-39FD5D7075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4" y="2167"/>
              <a:ext cx="384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u</a:t>
              </a:r>
              <a:r>
                <a:rPr kumimoji="0" lang="en-US" altLang="en-US" b="0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1</a:t>
              </a:r>
            </a:p>
          </p:txBody>
        </p:sp>
        <p:sp>
          <p:nvSpPr>
            <p:cNvPr id="769" name="Line 22">
              <a:extLst>
                <a:ext uri="{FF2B5EF4-FFF2-40B4-BE49-F238E27FC236}">
                  <a16:creationId xmlns:a16="http://schemas.microsoft.com/office/drawing/2014/main" id="{EDD90978-FEC1-EC4A-9B82-FE08AA8821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45" y="2030"/>
              <a:ext cx="200" cy="6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70" name="Line 23">
              <a:extLst>
                <a:ext uri="{FF2B5EF4-FFF2-40B4-BE49-F238E27FC236}">
                  <a16:creationId xmlns:a16="http://schemas.microsoft.com/office/drawing/2014/main" id="{D06A7A37-85E1-7F49-8794-07F8D4C654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0" y="2038"/>
              <a:ext cx="208" cy="6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71" name="Text Box 24">
              <a:extLst>
                <a:ext uri="{FF2B5EF4-FFF2-40B4-BE49-F238E27FC236}">
                  <a16:creationId xmlns:a16="http://schemas.microsoft.com/office/drawing/2014/main" id="{EB274E98-7508-9441-B445-9BFA8D56FB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5" y="2229"/>
              <a:ext cx="384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d</a:t>
              </a:r>
              <a:r>
                <a:rPr kumimoji="0" lang="en-US" altLang="en-US" b="0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1</a:t>
              </a:r>
            </a:p>
          </p:txBody>
        </p:sp>
      </p:grpSp>
      <p:sp>
        <p:nvSpPr>
          <p:cNvPr id="772" name="Line 72">
            <a:extLst>
              <a:ext uri="{FF2B5EF4-FFF2-40B4-BE49-F238E27FC236}">
                <a16:creationId xmlns:a16="http://schemas.microsoft.com/office/drawing/2014/main" id="{47A84A96-E7A3-1843-B72F-6E2E41F4ECFC}"/>
              </a:ext>
            </a:extLst>
          </p:cNvPr>
          <p:cNvSpPr>
            <a:spLocks noChangeShapeType="1"/>
          </p:cNvSpPr>
          <p:nvPr/>
        </p:nvSpPr>
        <p:spPr bwMode="auto">
          <a:xfrm>
            <a:off x="7954962" y="4758529"/>
            <a:ext cx="11652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73" name="Line 73">
            <a:extLst>
              <a:ext uri="{FF2B5EF4-FFF2-40B4-BE49-F238E27FC236}">
                <a16:creationId xmlns:a16="http://schemas.microsoft.com/office/drawing/2014/main" id="{13604104-CB34-D540-BE37-408B7E7008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2899" y="4910929"/>
            <a:ext cx="11652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74" name="Text Box 41">
            <a:extLst>
              <a:ext uri="{FF2B5EF4-FFF2-40B4-BE49-F238E27FC236}">
                <a16:creationId xmlns:a16="http://schemas.microsoft.com/office/drawing/2014/main" id="{6AECF13A-63DD-6440-9CEA-60EFAAE2D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5299" y="4347366"/>
            <a:ext cx="609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d</a:t>
            </a:r>
            <a:r>
              <a:rPr kumimoji="0" lang="en-US" altLang="en-US" b="0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i</a:t>
            </a:r>
          </a:p>
        </p:txBody>
      </p:sp>
      <p:sp>
        <p:nvSpPr>
          <p:cNvPr id="775" name="Text Box 41">
            <a:extLst>
              <a:ext uri="{FF2B5EF4-FFF2-40B4-BE49-F238E27FC236}">
                <a16:creationId xmlns:a16="http://schemas.microsoft.com/office/drawing/2014/main" id="{B1B85AB8-3F48-6B40-9E0F-095E131AC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9112" y="4880766"/>
            <a:ext cx="609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u</a:t>
            </a:r>
            <a:r>
              <a:rPr kumimoji="0" lang="en-US" altLang="en-US" b="0" i="1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i</a:t>
            </a:r>
          </a:p>
        </p:txBody>
      </p:sp>
      <p:sp>
        <p:nvSpPr>
          <p:cNvPr id="776" name="Line 77">
            <a:extLst>
              <a:ext uri="{FF2B5EF4-FFF2-40B4-BE49-F238E27FC236}">
                <a16:creationId xmlns:a16="http://schemas.microsoft.com/office/drawing/2014/main" id="{04740FC7-F24A-9E49-ABD5-CC405E4D6CE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9412" y="3223416"/>
            <a:ext cx="0" cy="6635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4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77" name="Line 78">
            <a:extLst>
              <a:ext uri="{FF2B5EF4-FFF2-40B4-BE49-F238E27FC236}">
                <a16:creationId xmlns:a16="http://schemas.microsoft.com/office/drawing/2014/main" id="{644C7641-7528-D04F-B35B-B86B81EEAE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02637" y="4137816"/>
            <a:ext cx="369887" cy="414338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4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78" name="Line 79">
            <a:extLst>
              <a:ext uri="{FF2B5EF4-FFF2-40B4-BE49-F238E27FC236}">
                <a16:creationId xmlns:a16="http://schemas.microsoft.com/office/drawing/2014/main" id="{21210937-40A2-D945-A261-60D041388D1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432799" y="5083966"/>
            <a:ext cx="369888" cy="414338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</a:pPr>
            <a:endParaRPr lang="en-US" sz="2400">
              <a:solidFill>
                <a:srgbClr val="00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779" name="Group 81">
            <a:extLst>
              <a:ext uri="{FF2B5EF4-FFF2-40B4-BE49-F238E27FC236}">
                <a16:creationId xmlns:a16="http://schemas.microsoft.com/office/drawing/2014/main" id="{70E00E57-2D7F-E34A-A62C-8B64AA1FAC60}"/>
              </a:ext>
            </a:extLst>
          </p:cNvPr>
          <p:cNvGrpSpPr>
            <a:grpSpLocks/>
          </p:cNvGrpSpPr>
          <p:nvPr/>
        </p:nvGrpSpPr>
        <p:grpSpPr bwMode="auto">
          <a:xfrm>
            <a:off x="3459162" y="3323429"/>
            <a:ext cx="465137" cy="803275"/>
            <a:chOff x="4140" y="429"/>
            <a:chExt cx="1425" cy="2396"/>
          </a:xfrm>
        </p:grpSpPr>
        <p:sp>
          <p:nvSpPr>
            <p:cNvPr id="780" name="Freeform 82">
              <a:extLst>
                <a:ext uri="{FF2B5EF4-FFF2-40B4-BE49-F238E27FC236}">
                  <a16:creationId xmlns:a16="http://schemas.microsoft.com/office/drawing/2014/main" id="{79E2F9B0-711F-DE4C-965B-924CC303B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81" name="Rectangle 83">
              <a:extLst>
                <a:ext uri="{FF2B5EF4-FFF2-40B4-BE49-F238E27FC236}">
                  <a16:creationId xmlns:a16="http://schemas.microsoft.com/office/drawing/2014/main" id="{F06DAE2F-17DE-D941-923C-E70BDCB41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6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82" name="Freeform 84">
              <a:extLst>
                <a:ext uri="{FF2B5EF4-FFF2-40B4-BE49-F238E27FC236}">
                  <a16:creationId xmlns:a16="http://schemas.microsoft.com/office/drawing/2014/main" id="{946A9E21-9E85-934A-A686-0A8D135B2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83" name="Freeform 85">
              <a:extLst>
                <a:ext uri="{FF2B5EF4-FFF2-40B4-BE49-F238E27FC236}">
                  <a16:creationId xmlns:a16="http://schemas.microsoft.com/office/drawing/2014/main" id="{72BE6A9C-0FBC-364A-A7ED-A2A6F0179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84" name="Rectangle 86">
              <a:extLst>
                <a:ext uri="{FF2B5EF4-FFF2-40B4-BE49-F238E27FC236}">
                  <a16:creationId xmlns:a16="http://schemas.microsoft.com/office/drawing/2014/main" id="{6408A6CA-7347-8E43-98E8-BCFA04384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4"/>
              <a:ext cx="593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87" name="Group 87">
              <a:extLst>
                <a:ext uri="{FF2B5EF4-FFF2-40B4-BE49-F238E27FC236}">
                  <a16:creationId xmlns:a16="http://schemas.microsoft.com/office/drawing/2014/main" id="{3BB80181-EFB9-654A-9C2B-37611F58AC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22" name="AutoShape 88">
                <a:extLst>
                  <a:ext uri="{FF2B5EF4-FFF2-40B4-BE49-F238E27FC236}">
                    <a16:creationId xmlns:a16="http://schemas.microsoft.com/office/drawing/2014/main" id="{755E2639-6DC2-B445-8BA7-4A95A040D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8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24" name="AutoShape 89">
                <a:extLst>
                  <a:ext uri="{FF2B5EF4-FFF2-40B4-BE49-F238E27FC236}">
                    <a16:creationId xmlns:a16="http://schemas.microsoft.com/office/drawing/2014/main" id="{60B2F854-EFB8-E64E-8D27-5F6F8D396A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88" name="Rectangle 90">
              <a:extLst>
                <a:ext uri="{FF2B5EF4-FFF2-40B4-BE49-F238E27FC236}">
                  <a16:creationId xmlns:a16="http://schemas.microsoft.com/office/drawing/2014/main" id="{57F9C28A-1132-144B-9916-B507ADCED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21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89" name="Group 91">
              <a:extLst>
                <a:ext uri="{FF2B5EF4-FFF2-40B4-BE49-F238E27FC236}">
                  <a16:creationId xmlns:a16="http://schemas.microsoft.com/office/drawing/2014/main" id="{5E2EEB51-C433-4146-9A07-B904C9EFB0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20" name="AutoShape 92">
                <a:extLst>
                  <a:ext uri="{FF2B5EF4-FFF2-40B4-BE49-F238E27FC236}">
                    <a16:creationId xmlns:a16="http://schemas.microsoft.com/office/drawing/2014/main" id="{3A27EE24-9EA3-5849-AF8B-3DE9ED4D0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6"/>
                <a:ext cx="722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21" name="AutoShape 93">
                <a:extLst>
                  <a:ext uri="{FF2B5EF4-FFF2-40B4-BE49-F238E27FC236}">
                    <a16:creationId xmlns:a16="http://schemas.microsoft.com/office/drawing/2014/main" id="{6AFF8567-F6C4-0747-BA7C-166259544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1"/>
                <a:ext cx="68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90" name="Rectangle 94">
              <a:extLst>
                <a:ext uri="{FF2B5EF4-FFF2-40B4-BE49-F238E27FC236}">
                  <a16:creationId xmlns:a16="http://schemas.microsoft.com/office/drawing/2014/main" id="{481071F4-7660-1F49-867C-3C721C3F0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7"/>
              <a:ext cx="593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91" name="Rectangle 95">
              <a:extLst>
                <a:ext uri="{FF2B5EF4-FFF2-40B4-BE49-F238E27FC236}">
                  <a16:creationId xmlns:a16="http://schemas.microsoft.com/office/drawing/2014/main" id="{F9E573B0-F1E0-0244-84F0-5D9DC86D8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5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93" name="Group 96">
              <a:extLst>
                <a:ext uri="{FF2B5EF4-FFF2-40B4-BE49-F238E27FC236}">
                  <a16:creationId xmlns:a16="http://schemas.microsoft.com/office/drawing/2014/main" id="{60F43234-7837-E047-B8D9-B93960C93F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15" name="AutoShape 97">
                <a:extLst>
                  <a:ext uri="{FF2B5EF4-FFF2-40B4-BE49-F238E27FC236}">
                    <a16:creationId xmlns:a16="http://schemas.microsoft.com/office/drawing/2014/main" id="{AA061C9E-39EE-B14D-A8E3-104E27013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8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17" name="AutoShape 98">
                <a:extLst>
                  <a:ext uri="{FF2B5EF4-FFF2-40B4-BE49-F238E27FC236}">
                    <a16:creationId xmlns:a16="http://schemas.microsoft.com/office/drawing/2014/main" id="{12C304B6-6E69-644F-91BB-9F1C86D1D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94" name="Freeform 99">
              <a:extLst>
                <a:ext uri="{FF2B5EF4-FFF2-40B4-BE49-F238E27FC236}">
                  <a16:creationId xmlns:a16="http://schemas.microsoft.com/office/drawing/2014/main" id="{D5358657-0340-9248-AA9C-2F41E4340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796" name="Group 100">
              <a:extLst>
                <a:ext uri="{FF2B5EF4-FFF2-40B4-BE49-F238E27FC236}">
                  <a16:creationId xmlns:a16="http://schemas.microsoft.com/office/drawing/2014/main" id="{87CDCAD0-C1B4-8646-B58D-6CD9FF243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12" name="AutoShape 101">
                <a:extLst>
                  <a:ext uri="{FF2B5EF4-FFF2-40B4-BE49-F238E27FC236}">
                    <a16:creationId xmlns:a16="http://schemas.microsoft.com/office/drawing/2014/main" id="{53F473DF-D46D-0345-9F7F-49F5BE50C9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0"/>
                <a:ext cx="727" cy="137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14" name="AutoShape 102">
                <a:extLst>
                  <a:ext uri="{FF2B5EF4-FFF2-40B4-BE49-F238E27FC236}">
                    <a16:creationId xmlns:a16="http://schemas.microsoft.com/office/drawing/2014/main" id="{EF047A49-61C2-3A41-8A53-6F24E9E5C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797" name="Rectangle 103">
              <a:extLst>
                <a:ext uri="{FF2B5EF4-FFF2-40B4-BE49-F238E27FC236}">
                  <a16:creationId xmlns:a16="http://schemas.microsoft.com/office/drawing/2014/main" id="{0DC41427-3FCF-3949-97B5-7D608D26F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98" name="Freeform 104">
              <a:extLst>
                <a:ext uri="{FF2B5EF4-FFF2-40B4-BE49-F238E27FC236}">
                  <a16:creationId xmlns:a16="http://schemas.microsoft.com/office/drawing/2014/main" id="{8F8A38B2-57F8-E945-BFD5-DF65BDBFA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99" name="Freeform 105">
              <a:extLst>
                <a:ext uri="{FF2B5EF4-FFF2-40B4-BE49-F238E27FC236}">
                  <a16:creationId xmlns:a16="http://schemas.microsoft.com/office/drawing/2014/main" id="{0F08B7AC-3180-754D-94CE-9FA5F6748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1" name="Oval 106">
              <a:extLst>
                <a:ext uri="{FF2B5EF4-FFF2-40B4-BE49-F238E27FC236}">
                  <a16:creationId xmlns:a16="http://schemas.microsoft.com/office/drawing/2014/main" id="{C5F7D344-4D6F-D646-8C93-A97BAB8C4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2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2" name="Freeform 107">
              <a:extLst>
                <a:ext uri="{FF2B5EF4-FFF2-40B4-BE49-F238E27FC236}">
                  <a16:creationId xmlns:a16="http://schemas.microsoft.com/office/drawing/2014/main" id="{BE829AA4-D020-7348-B510-9FB2A8536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4" name="AutoShape 108">
              <a:extLst>
                <a:ext uri="{FF2B5EF4-FFF2-40B4-BE49-F238E27FC236}">
                  <a16:creationId xmlns:a16="http://schemas.microsoft.com/office/drawing/2014/main" id="{35AAD988-1211-1E40-91C0-3937CD2EC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8"/>
              <a:ext cx="1201" cy="147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5" name="AutoShape 109">
              <a:extLst>
                <a:ext uri="{FF2B5EF4-FFF2-40B4-BE49-F238E27FC236}">
                  <a16:creationId xmlns:a16="http://schemas.microsoft.com/office/drawing/2014/main" id="{4305931D-5D5C-9D4F-AAD7-AB64D64AD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1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6" name="Oval 110">
              <a:extLst>
                <a:ext uri="{FF2B5EF4-FFF2-40B4-BE49-F238E27FC236}">
                  <a16:creationId xmlns:a16="http://schemas.microsoft.com/office/drawing/2014/main" id="{83363F10-1097-A54D-ADAB-24C8B3E21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5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7" name="Oval 111">
              <a:extLst>
                <a:ext uri="{FF2B5EF4-FFF2-40B4-BE49-F238E27FC236}">
                  <a16:creationId xmlns:a16="http://schemas.microsoft.com/office/drawing/2014/main" id="{B44F4B51-7681-9C40-9F0A-A4B645261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09" name="Oval 112">
              <a:extLst>
                <a:ext uri="{FF2B5EF4-FFF2-40B4-BE49-F238E27FC236}">
                  <a16:creationId xmlns:a16="http://schemas.microsoft.com/office/drawing/2014/main" id="{5582586B-92B3-3A4A-8CAC-510211950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0"/>
              <a:ext cx="160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10" name="Rectangle 113">
              <a:extLst>
                <a:ext uri="{FF2B5EF4-FFF2-40B4-BE49-F238E27FC236}">
                  <a16:creationId xmlns:a16="http://schemas.microsoft.com/office/drawing/2014/main" id="{5238CEC3-5101-4E45-98C3-C884DC620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5"/>
              <a:ext cx="83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826" name="Group 114">
            <a:extLst>
              <a:ext uri="{FF2B5EF4-FFF2-40B4-BE49-F238E27FC236}">
                <a16:creationId xmlns:a16="http://schemas.microsoft.com/office/drawing/2014/main" id="{CE9E5FE1-98E9-5B4B-A4A4-DFCEF9DD2F2A}"/>
              </a:ext>
            </a:extLst>
          </p:cNvPr>
          <p:cNvGrpSpPr>
            <a:grpSpLocks/>
          </p:cNvGrpSpPr>
          <p:nvPr/>
        </p:nvGrpSpPr>
        <p:grpSpPr bwMode="auto">
          <a:xfrm>
            <a:off x="2368549" y="4626766"/>
            <a:ext cx="925513" cy="795338"/>
            <a:chOff x="-44" y="1473"/>
            <a:chExt cx="981" cy="1105"/>
          </a:xfrm>
        </p:grpSpPr>
        <p:pic>
          <p:nvPicPr>
            <p:cNvPr id="828" name="Picture 115" descr="desktop_computer_stylized_medium">
              <a:extLst>
                <a:ext uri="{FF2B5EF4-FFF2-40B4-BE49-F238E27FC236}">
                  <a16:creationId xmlns:a16="http://schemas.microsoft.com/office/drawing/2014/main" id="{EA6E5654-65B1-E143-93FC-22FF8A007C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9" name="Freeform 116">
              <a:extLst>
                <a:ext uri="{FF2B5EF4-FFF2-40B4-BE49-F238E27FC236}">
                  <a16:creationId xmlns:a16="http://schemas.microsoft.com/office/drawing/2014/main" id="{2A3D29B4-8BC4-A546-9C7A-F25B946004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831" name="Group 117">
            <a:extLst>
              <a:ext uri="{FF2B5EF4-FFF2-40B4-BE49-F238E27FC236}">
                <a16:creationId xmlns:a16="http://schemas.microsoft.com/office/drawing/2014/main" id="{9E284045-6147-7B47-BC5C-5CC7FF81FE0A}"/>
              </a:ext>
            </a:extLst>
          </p:cNvPr>
          <p:cNvGrpSpPr>
            <a:grpSpLocks/>
          </p:cNvGrpSpPr>
          <p:nvPr/>
        </p:nvGrpSpPr>
        <p:grpSpPr bwMode="auto">
          <a:xfrm>
            <a:off x="5589587" y="2807491"/>
            <a:ext cx="925512" cy="795338"/>
            <a:chOff x="-44" y="1473"/>
            <a:chExt cx="981" cy="1105"/>
          </a:xfrm>
        </p:grpSpPr>
        <p:pic>
          <p:nvPicPr>
            <p:cNvPr id="832" name="Picture 118" descr="desktop_computer_stylized_medium">
              <a:extLst>
                <a:ext uri="{FF2B5EF4-FFF2-40B4-BE49-F238E27FC236}">
                  <a16:creationId xmlns:a16="http://schemas.microsoft.com/office/drawing/2014/main" id="{ED57643D-213A-0D48-ACB2-47375B1F69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3" name="Freeform 119">
              <a:extLst>
                <a:ext uri="{FF2B5EF4-FFF2-40B4-BE49-F238E27FC236}">
                  <a16:creationId xmlns:a16="http://schemas.microsoft.com/office/drawing/2014/main" id="{C945A6F0-C64A-034A-808B-026CA37D3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834" name="Group 120">
            <a:extLst>
              <a:ext uri="{FF2B5EF4-FFF2-40B4-BE49-F238E27FC236}">
                <a16:creationId xmlns:a16="http://schemas.microsoft.com/office/drawing/2014/main" id="{DC1F1924-84C9-2D4F-BED7-1D7A99AAAF5D}"/>
              </a:ext>
            </a:extLst>
          </p:cNvPr>
          <p:cNvGrpSpPr>
            <a:grpSpLocks/>
          </p:cNvGrpSpPr>
          <p:nvPr/>
        </p:nvGrpSpPr>
        <p:grpSpPr bwMode="auto">
          <a:xfrm>
            <a:off x="6634162" y="2948779"/>
            <a:ext cx="925512" cy="795337"/>
            <a:chOff x="-44" y="1473"/>
            <a:chExt cx="981" cy="1105"/>
          </a:xfrm>
        </p:grpSpPr>
        <p:pic>
          <p:nvPicPr>
            <p:cNvPr id="835" name="Picture 121" descr="desktop_computer_stylized_medium">
              <a:extLst>
                <a:ext uri="{FF2B5EF4-FFF2-40B4-BE49-F238E27FC236}">
                  <a16:creationId xmlns:a16="http://schemas.microsoft.com/office/drawing/2014/main" id="{5CB3D6E4-1267-BA47-946E-11A72D2BB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6" name="Freeform 122">
              <a:extLst>
                <a:ext uri="{FF2B5EF4-FFF2-40B4-BE49-F238E27FC236}">
                  <a16:creationId xmlns:a16="http://schemas.microsoft.com/office/drawing/2014/main" id="{0260D56A-2D23-4B40-82DB-9E620FF6E8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837" name="Group 123">
            <a:extLst>
              <a:ext uri="{FF2B5EF4-FFF2-40B4-BE49-F238E27FC236}">
                <a16:creationId xmlns:a16="http://schemas.microsoft.com/office/drawing/2014/main" id="{7F9A075B-9EA6-8048-A759-51935B47F74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104312" y="4396579"/>
            <a:ext cx="925512" cy="795337"/>
            <a:chOff x="-44" y="1473"/>
            <a:chExt cx="981" cy="1105"/>
          </a:xfrm>
        </p:grpSpPr>
        <p:pic>
          <p:nvPicPr>
            <p:cNvPr id="838" name="Picture 124" descr="desktop_computer_stylized_medium">
              <a:extLst>
                <a:ext uri="{FF2B5EF4-FFF2-40B4-BE49-F238E27FC236}">
                  <a16:creationId xmlns:a16="http://schemas.microsoft.com/office/drawing/2014/main" id="{BECC09C1-57D5-7847-8F83-B0BFE5CF6A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9" name="Freeform 125">
              <a:extLst>
                <a:ext uri="{FF2B5EF4-FFF2-40B4-BE49-F238E27FC236}">
                  <a16:creationId xmlns:a16="http://schemas.microsoft.com/office/drawing/2014/main" id="{7D172349-8EB7-C043-850F-2ACA8BB1C8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9418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9035B-463A-1E40-A130-AE9AA3E37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File distribution time: client-server</a:t>
            </a:r>
            <a:endParaRPr lang="en-US" sz="4400" dirty="0"/>
          </a:p>
        </p:txBody>
      </p:sp>
      <p:sp>
        <p:nvSpPr>
          <p:cNvPr id="80" name="Rectangle 47">
            <a:extLst>
              <a:ext uri="{FF2B5EF4-FFF2-40B4-BE49-F238E27FC236}">
                <a16:creationId xmlns:a16="http://schemas.microsoft.com/office/drawing/2014/main" id="{B88328AA-6216-394D-8D58-0ECC1E0888AE}"/>
              </a:ext>
            </a:extLst>
          </p:cNvPr>
          <p:cNvSpPr txBox="1">
            <a:spLocks noChangeArrowheads="1"/>
          </p:cNvSpPr>
          <p:nvPr/>
        </p:nvSpPr>
        <p:spPr>
          <a:xfrm>
            <a:off x="545123" y="1309462"/>
            <a:ext cx="6098355" cy="2014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server transmission: </a:t>
            </a:r>
            <a:r>
              <a:rPr lang="en-US" altLang="en-US" dirty="0">
                <a:ea typeface="ＭＳ Ｐゴシック" panose="020B0600070205080204" pitchFamily="34" charset="-128"/>
              </a:rPr>
              <a:t>must</a:t>
            </a: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sequentially send (upload) </a:t>
            </a:r>
            <a:r>
              <a:rPr lang="en-US" altLang="en-US" i="1" dirty="0">
                <a:ea typeface="ＭＳ Ｐゴシック" panose="020B0600070205080204" pitchFamily="34" charset="-128"/>
              </a:rPr>
              <a:t>N </a:t>
            </a:r>
            <a:r>
              <a:rPr lang="en-US" altLang="en-US" dirty="0">
                <a:ea typeface="ＭＳ Ｐゴシック" panose="020B0600070205080204" pitchFamily="34" charset="-128"/>
              </a:rPr>
              <a:t>file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copies:</a:t>
            </a:r>
          </a:p>
          <a:p>
            <a:pPr lvl="1">
              <a:lnSpc>
                <a:spcPct val="10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time to send one copy: </a:t>
            </a:r>
            <a:r>
              <a:rPr lang="en-US" altLang="en-US" i="1" dirty="0">
                <a:ea typeface="ＭＳ Ｐゴシック" panose="020B0600070205080204" pitchFamily="34" charset="-128"/>
              </a:rPr>
              <a:t>F/u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s 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time to send </a:t>
            </a:r>
            <a:r>
              <a:rPr lang="en-US" altLang="en-US" i="1" dirty="0">
                <a:ea typeface="ＭＳ Ｐゴシック" panose="020B0600070205080204" pitchFamily="34" charset="-128"/>
              </a:rPr>
              <a:t>N</a:t>
            </a:r>
            <a:r>
              <a:rPr lang="en-US" altLang="en-US" dirty="0">
                <a:ea typeface="ＭＳ Ｐゴシック" panose="020B0600070205080204" pitchFamily="34" charset="-128"/>
              </a:rPr>
              <a:t> copies: </a:t>
            </a:r>
            <a:r>
              <a:rPr lang="en-US" altLang="en-US" i="1" dirty="0">
                <a:ea typeface="ＭＳ Ｐゴシック" panose="020B0600070205080204" pitchFamily="34" charset="-128"/>
              </a:rPr>
              <a:t>NF/u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81" name="Rectangle 47">
            <a:extLst>
              <a:ext uri="{FF2B5EF4-FFF2-40B4-BE49-F238E27FC236}">
                <a16:creationId xmlns:a16="http://schemas.microsoft.com/office/drawing/2014/main" id="{646323ED-CAE9-B942-8F14-B61CB7708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899" y="3219848"/>
            <a:ext cx="5773736" cy="201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800" i="1" dirty="0">
                <a:solidFill>
                  <a:srgbClr val="CC0000"/>
                </a:solidFill>
                <a:latin typeface="+mn-lt"/>
              </a:rPr>
              <a:t>client: </a:t>
            </a:r>
            <a:r>
              <a:rPr lang="en-US" altLang="en-US" sz="2800" dirty="0">
                <a:latin typeface="+mn-lt"/>
              </a:rPr>
              <a:t>each client must download file copy</a:t>
            </a:r>
          </a:p>
          <a:p>
            <a:pPr lvl="1">
              <a:lnSpc>
                <a:spcPct val="99000"/>
              </a:lnSpc>
              <a:buClr>
                <a:srgbClr val="000099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sz="2400" i="1" dirty="0" err="1">
                <a:latin typeface="+mn-lt"/>
              </a:rPr>
              <a:t>d</a:t>
            </a:r>
            <a:r>
              <a:rPr lang="en-US" altLang="en-US" sz="2400" i="1" baseline="-25000" dirty="0" err="1">
                <a:latin typeface="+mn-lt"/>
              </a:rPr>
              <a:t>mi</a:t>
            </a:r>
            <a:r>
              <a:rPr lang="en-US" altLang="en-US" sz="2400" baseline="-25000" dirty="0" err="1">
                <a:latin typeface="+mn-lt"/>
              </a:rPr>
              <a:t>n</a:t>
            </a:r>
            <a:r>
              <a:rPr lang="en-US" altLang="en-US" sz="2400" dirty="0">
                <a:latin typeface="+mn-lt"/>
              </a:rPr>
              <a:t> = min client download rate</a:t>
            </a:r>
          </a:p>
          <a:p>
            <a:pPr lvl="1">
              <a:lnSpc>
                <a:spcPct val="99000"/>
              </a:lnSpc>
              <a:buClr>
                <a:srgbClr val="000099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+mn-lt"/>
              </a:rPr>
              <a:t>min client download time: </a:t>
            </a:r>
            <a:r>
              <a:rPr lang="en-US" altLang="en-US" sz="2400" i="1" dirty="0">
                <a:latin typeface="+mn-lt"/>
              </a:rPr>
              <a:t>F/</a:t>
            </a:r>
            <a:r>
              <a:rPr lang="en-US" altLang="en-US" sz="2400" i="1" dirty="0" err="1">
                <a:latin typeface="+mn-lt"/>
              </a:rPr>
              <a:t>d</a:t>
            </a:r>
            <a:r>
              <a:rPr lang="en-US" altLang="en-US" sz="2400" i="1" baseline="-25000" dirty="0" err="1">
                <a:latin typeface="+mn-lt"/>
              </a:rPr>
              <a:t>min</a:t>
            </a:r>
            <a:r>
              <a:rPr lang="en-US" altLang="en-US" sz="2400" i="1" dirty="0">
                <a:solidFill>
                  <a:srgbClr val="CC0000"/>
                </a:solidFill>
                <a:latin typeface="+mn-lt"/>
              </a:rPr>
              <a:t> </a:t>
            </a:r>
            <a:endParaRPr lang="en-US" altLang="en-US" sz="2400" i="1" dirty="0">
              <a:latin typeface="+mn-lt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193E6F0-6AB2-EC43-BC1A-D75808C2FB26}"/>
              </a:ext>
            </a:extLst>
          </p:cNvPr>
          <p:cNvGrpSpPr/>
          <p:nvPr/>
        </p:nvGrpSpPr>
        <p:grpSpPr>
          <a:xfrm>
            <a:off x="6796266" y="1727769"/>
            <a:ext cx="4518025" cy="2036762"/>
            <a:chOff x="4471988" y="1284288"/>
            <a:chExt cx="4518025" cy="2036762"/>
          </a:xfrm>
        </p:grpSpPr>
        <p:sp>
          <p:nvSpPr>
            <p:cNvPr id="84" name="Freeform 4">
              <a:extLst>
                <a:ext uri="{FF2B5EF4-FFF2-40B4-BE49-F238E27FC236}">
                  <a16:creationId xmlns:a16="http://schemas.microsoft.com/office/drawing/2014/main" id="{64409998-6B21-6843-AEE3-D4B2D80FE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700" y="2111375"/>
              <a:ext cx="2136775" cy="1209675"/>
            </a:xfrm>
            <a:custGeom>
              <a:avLst/>
              <a:gdLst>
                <a:gd name="T0" fmla="*/ 2147483647 w 1292"/>
                <a:gd name="T1" fmla="*/ 2147483647 h 1255"/>
                <a:gd name="T2" fmla="*/ 2147483647 w 1292"/>
                <a:gd name="T3" fmla="*/ 2147483647 h 1255"/>
                <a:gd name="T4" fmla="*/ 2147483647 w 1292"/>
                <a:gd name="T5" fmla="*/ 2147483647 h 1255"/>
                <a:gd name="T6" fmla="*/ 2147483647 w 1292"/>
                <a:gd name="T7" fmla="*/ 2147483647 h 1255"/>
                <a:gd name="T8" fmla="*/ 2147483647 w 1292"/>
                <a:gd name="T9" fmla="*/ 2147483647 h 1255"/>
                <a:gd name="T10" fmla="*/ 2147483647 w 1292"/>
                <a:gd name="T11" fmla="*/ 2147483647 h 1255"/>
                <a:gd name="T12" fmla="*/ 2147483647 w 1292"/>
                <a:gd name="T13" fmla="*/ 2147483647 h 1255"/>
                <a:gd name="T14" fmla="*/ 2147483647 w 1292"/>
                <a:gd name="T15" fmla="*/ 2147483647 h 1255"/>
                <a:gd name="T16" fmla="*/ 2147483647 w 1292"/>
                <a:gd name="T17" fmla="*/ 2147483647 h 1255"/>
                <a:gd name="T18" fmla="*/ 2147483647 w 1292"/>
                <a:gd name="T19" fmla="*/ 2147483647 h 1255"/>
                <a:gd name="T20" fmla="*/ 2147483647 w 1292"/>
                <a:gd name="T21" fmla="*/ 2147483647 h 1255"/>
                <a:gd name="T22" fmla="*/ 2147483647 w 1292"/>
                <a:gd name="T23" fmla="*/ 2147483647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2"/>
                <a:gd name="T37" fmla="*/ 0 h 1255"/>
                <a:gd name="T38" fmla="*/ 1292 w 1292"/>
                <a:gd name="T39" fmla="*/ 1255 h 12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85" name="Line 14">
              <a:extLst>
                <a:ext uri="{FF2B5EF4-FFF2-40B4-BE49-F238E27FC236}">
                  <a16:creationId xmlns:a16="http://schemas.microsoft.com/office/drawing/2014/main" id="{05D67BD2-8DEF-EC43-87F6-22A4D3E1D7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8763" y="2085975"/>
              <a:ext cx="455612" cy="214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86" name="Text Box 15">
              <a:extLst>
                <a:ext uri="{FF2B5EF4-FFF2-40B4-BE49-F238E27FC236}">
                  <a16:creationId xmlns:a16="http://schemas.microsoft.com/office/drawing/2014/main" id="{B5B6E9F6-DA21-FF49-8DD4-F3C6E1FE66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4163" y="1763713"/>
              <a:ext cx="362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latin typeface="+mn-lt"/>
                </a:rPr>
                <a:t>u</a:t>
              </a:r>
              <a:r>
                <a:rPr lang="en-US" altLang="en-US" sz="1800" i="1" baseline="-25000">
                  <a:latin typeface="+mn-lt"/>
                </a:rPr>
                <a:t>s</a:t>
              </a:r>
            </a:p>
          </p:txBody>
        </p:sp>
        <p:sp>
          <p:nvSpPr>
            <p:cNvPr id="87" name="Line 39">
              <a:extLst>
                <a:ext uri="{FF2B5EF4-FFF2-40B4-BE49-F238E27FC236}">
                  <a16:creationId xmlns:a16="http://schemas.microsoft.com/office/drawing/2014/main" id="{31CED78D-7737-214B-BCE4-DCAB761FE9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9525" y="2713038"/>
              <a:ext cx="5746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88" name="Line 40">
              <a:extLst>
                <a:ext uri="{FF2B5EF4-FFF2-40B4-BE49-F238E27FC236}">
                  <a16:creationId xmlns:a16="http://schemas.microsoft.com/office/drawing/2014/main" id="{FD1ACD18-F196-1746-9009-0670E710DC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19688" y="2814638"/>
              <a:ext cx="5667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89" name="Text Box 44">
              <a:extLst>
                <a:ext uri="{FF2B5EF4-FFF2-40B4-BE49-F238E27FC236}">
                  <a16:creationId xmlns:a16="http://schemas.microsoft.com/office/drawing/2014/main" id="{4F15E7E5-19D5-AE49-B8AC-295EC6160C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3696" y="2460625"/>
              <a:ext cx="105458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dirty="0">
                  <a:solidFill>
                    <a:schemeClr val="bg1"/>
                  </a:solidFill>
                  <a:latin typeface="+mn-lt"/>
                </a:rPr>
                <a:t>network</a:t>
              </a:r>
              <a:endParaRPr lang="en-US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90" name="AutoShape 327">
              <a:extLst>
                <a:ext uri="{FF2B5EF4-FFF2-40B4-BE49-F238E27FC236}">
                  <a16:creationId xmlns:a16="http://schemas.microsoft.com/office/drawing/2014/main" id="{F1CA6701-3613-AE49-BD0C-998D6498E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1562100"/>
              <a:ext cx="334963" cy="401638"/>
            </a:xfrm>
            <a:prstGeom prst="can">
              <a:avLst>
                <a:gd name="adj" fmla="val 24242"/>
              </a:avLst>
            </a:pr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9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91" name="Line 22">
              <a:extLst>
                <a:ext uri="{FF2B5EF4-FFF2-40B4-BE49-F238E27FC236}">
                  <a16:creationId xmlns:a16="http://schemas.microsoft.com/office/drawing/2014/main" id="{7769C7C9-ADC5-B848-B48C-F422C7EBE8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00875" y="1819275"/>
              <a:ext cx="180975" cy="530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92" name="Line 23">
              <a:extLst>
                <a:ext uri="{FF2B5EF4-FFF2-40B4-BE49-F238E27FC236}">
                  <a16:creationId xmlns:a16="http://schemas.microsoft.com/office/drawing/2014/main" id="{E579FF7F-DE73-E14A-8EE9-65BCC9EF0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78663" y="1825625"/>
              <a:ext cx="187325" cy="534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93" name="Line 22">
              <a:extLst>
                <a:ext uri="{FF2B5EF4-FFF2-40B4-BE49-F238E27FC236}">
                  <a16:creationId xmlns:a16="http://schemas.microsoft.com/office/drawing/2014/main" id="{6407598A-1198-B046-ACD6-89FFBAE9F5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16675" y="1736725"/>
              <a:ext cx="179388" cy="530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94" name="Line 23">
              <a:extLst>
                <a:ext uri="{FF2B5EF4-FFF2-40B4-BE49-F238E27FC236}">
                  <a16:creationId xmlns:a16="http://schemas.microsoft.com/office/drawing/2014/main" id="{AA613AE8-B26B-304E-9B36-0E639788D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2875" y="1743075"/>
              <a:ext cx="185738" cy="534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95" name="Line 138">
              <a:extLst>
                <a:ext uri="{FF2B5EF4-FFF2-40B4-BE49-F238E27FC236}">
                  <a16:creationId xmlns:a16="http://schemas.microsoft.com/office/drawing/2014/main" id="{6F964BD8-116B-D445-82F9-8C9897E3E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23188" y="2579688"/>
              <a:ext cx="6588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96" name="Line 139">
              <a:extLst>
                <a:ext uri="{FF2B5EF4-FFF2-40B4-BE49-F238E27FC236}">
                  <a16:creationId xmlns:a16="http://schemas.microsoft.com/office/drawing/2014/main" id="{A562798A-3EC4-1E41-99DB-FA81FB640E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26363" y="2682875"/>
              <a:ext cx="6604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97" name="Text Box 41">
              <a:extLst>
                <a:ext uri="{FF2B5EF4-FFF2-40B4-BE49-F238E27FC236}">
                  <a16:creationId xmlns:a16="http://schemas.microsoft.com/office/drawing/2014/main" id="{FEE3AD0E-92A3-9E48-8C36-9A0805BC83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3675" y="2146300"/>
              <a:ext cx="45085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latin typeface="+mn-lt"/>
                </a:rPr>
                <a:t>d</a:t>
              </a:r>
              <a:r>
                <a:rPr lang="en-US" altLang="en-US" sz="1800" i="1" baseline="-25000">
                  <a:latin typeface="+mn-lt"/>
                </a:rPr>
                <a:t>i</a:t>
              </a:r>
            </a:p>
          </p:txBody>
        </p:sp>
        <p:sp>
          <p:nvSpPr>
            <p:cNvPr id="98" name="Text Box 41">
              <a:extLst>
                <a:ext uri="{FF2B5EF4-FFF2-40B4-BE49-F238E27FC236}">
                  <a16:creationId xmlns:a16="http://schemas.microsoft.com/office/drawing/2014/main" id="{0D2E1DAB-DBC4-2B41-8914-2E86878AE9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29550" y="2663825"/>
              <a:ext cx="5064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latin typeface="+mn-lt"/>
                </a:rPr>
                <a:t>u</a:t>
              </a:r>
              <a:r>
                <a:rPr lang="en-US" altLang="en-US" sz="1800" i="1" baseline="-25000">
                  <a:latin typeface="+mn-lt"/>
                </a:rPr>
                <a:t>i</a:t>
              </a:r>
            </a:p>
          </p:txBody>
        </p:sp>
        <p:sp>
          <p:nvSpPr>
            <p:cNvPr id="99" name="Text Box 47">
              <a:extLst>
                <a:ext uri="{FF2B5EF4-FFF2-40B4-BE49-F238E27FC236}">
                  <a16:creationId xmlns:a16="http://schemas.microsoft.com/office/drawing/2014/main" id="{A5050569-3116-8F4C-B19A-31999F9F23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8975" y="1616075"/>
              <a:ext cx="79057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latin typeface="+mn-lt"/>
                </a:rPr>
                <a:t>F</a:t>
              </a:r>
              <a:endParaRPr lang="en-US" altLang="en-US" sz="1600" i="1" baseline="-25000">
                <a:latin typeface="+mn-lt"/>
              </a:endParaRPr>
            </a:p>
          </p:txBody>
        </p:sp>
        <p:grpSp>
          <p:nvGrpSpPr>
            <p:cNvPr id="100" name="Group 143">
              <a:extLst>
                <a:ext uri="{FF2B5EF4-FFF2-40B4-BE49-F238E27FC236}">
                  <a16:creationId xmlns:a16="http://schemas.microsoft.com/office/drawing/2014/main" id="{479599EE-E0AC-5747-8F3A-66F7F72E86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4925" y="1690688"/>
              <a:ext cx="292100" cy="517525"/>
              <a:chOff x="4140" y="429"/>
              <a:chExt cx="1425" cy="2396"/>
            </a:xfrm>
          </p:grpSpPr>
          <p:sp>
            <p:nvSpPr>
              <p:cNvPr id="113" name="Freeform 144">
                <a:extLst>
                  <a:ext uri="{FF2B5EF4-FFF2-40B4-BE49-F238E27FC236}">
                    <a16:creationId xmlns:a16="http://schemas.microsoft.com/office/drawing/2014/main" id="{6A822DAE-E587-7E49-A7EE-6F64DAB03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4" name="Rectangle 145">
                <a:extLst>
                  <a:ext uri="{FF2B5EF4-FFF2-40B4-BE49-F238E27FC236}">
                    <a16:creationId xmlns:a16="http://schemas.microsoft.com/office/drawing/2014/main" id="{5A81F0A7-6B44-1748-BC35-BE178F0E1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6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115" name="Freeform 146">
                <a:extLst>
                  <a:ext uri="{FF2B5EF4-FFF2-40B4-BE49-F238E27FC236}">
                    <a16:creationId xmlns:a16="http://schemas.microsoft.com/office/drawing/2014/main" id="{918EEC88-C8A9-2846-970B-50B7E9833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6" name="Freeform 147">
                <a:extLst>
                  <a:ext uri="{FF2B5EF4-FFF2-40B4-BE49-F238E27FC236}">
                    <a16:creationId xmlns:a16="http://schemas.microsoft.com/office/drawing/2014/main" id="{AFDAC2FD-EE20-3E45-9DA1-1D9100AA97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7" name="Rectangle 148">
                <a:extLst>
                  <a:ext uri="{FF2B5EF4-FFF2-40B4-BE49-F238E27FC236}">
                    <a16:creationId xmlns:a16="http://schemas.microsoft.com/office/drawing/2014/main" id="{E97CC808-FCA7-0341-9D5A-7F9EC0853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4"/>
                <a:ext cx="596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grpSp>
            <p:nvGrpSpPr>
              <p:cNvPr id="118" name="Group 149">
                <a:extLst>
                  <a:ext uri="{FF2B5EF4-FFF2-40B4-BE49-F238E27FC236}">
                    <a16:creationId xmlns:a16="http://schemas.microsoft.com/office/drawing/2014/main" id="{FC0B1F07-1C50-E64F-B63B-8D1C420C1E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43" name="AutoShape 150">
                  <a:extLst>
                    <a:ext uri="{FF2B5EF4-FFF2-40B4-BE49-F238E27FC236}">
                      <a16:creationId xmlns:a16="http://schemas.microsoft.com/office/drawing/2014/main" id="{5F68B800-F174-0B4B-9F2F-A2B1F0AC8F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5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  <p:sp>
              <p:nvSpPr>
                <p:cNvPr id="144" name="AutoShape 151">
                  <a:extLst>
                    <a:ext uri="{FF2B5EF4-FFF2-40B4-BE49-F238E27FC236}">
                      <a16:creationId xmlns:a16="http://schemas.microsoft.com/office/drawing/2014/main" id="{66170CD7-30F0-104F-9FDE-D6C6D3ADF1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7" y="2585"/>
                  <a:ext cx="686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</p:grpSp>
          <p:sp>
            <p:nvSpPr>
              <p:cNvPr id="119" name="Rectangle 152">
                <a:extLst>
                  <a:ext uri="{FF2B5EF4-FFF2-40B4-BE49-F238E27FC236}">
                    <a16:creationId xmlns:a16="http://schemas.microsoft.com/office/drawing/2014/main" id="{D5D7F168-5271-A741-AF1D-3A72BD2B5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7"/>
                <a:ext cx="596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grpSp>
            <p:nvGrpSpPr>
              <p:cNvPr id="120" name="Group 153">
                <a:extLst>
                  <a:ext uri="{FF2B5EF4-FFF2-40B4-BE49-F238E27FC236}">
                    <a16:creationId xmlns:a16="http://schemas.microsoft.com/office/drawing/2014/main" id="{9BE27AD1-B49A-CD43-AEEF-1EB19E35FB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41" name="AutoShape 154">
                  <a:extLst>
                    <a:ext uri="{FF2B5EF4-FFF2-40B4-BE49-F238E27FC236}">
                      <a16:creationId xmlns:a16="http://schemas.microsoft.com/office/drawing/2014/main" id="{772812CA-D08B-5644-9C8E-95F4570817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0" y="2569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  <p:sp>
              <p:nvSpPr>
                <p:cNvPr id="142" name="AutoShape 155">
                  <a:extLst>
                    <a:ext uri="{FF2B5EF4-FFF2-40B4-BE49-F238E27FC236}">
                      <a16:creationId xmlns:a16="http://schemas.microsoft.com/office/drawing/2014/main" id="{3D32E2F5-24C6-A54D-954E-F3C1A48499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8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</p:grpSp>
          <p:sp>
            <p:nvSpPr>
              <p:cNvPr id="121" name="Rectangle 156">
                <a:extLst>
                  <a:ext uri="{FF2B5EF4-FFF2-40B4-BE49-F238E27FC236}">
                    <a16:creationId xmlns:a16="http://schemas.microsoft.com/office/drawing/2014/main" id="{59BDA1ED-A7F9-324D-9FF2-5D9F73B3B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" y="1355"/>
                <a:ext cx="596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122" name="Rectangle 157">
                <a:extLst>
                  <a:ext uri="{FF2B5EF4-FFF2-40B4-BE49-F238E27FC236}">
                    <a16:creationId xmlns:a16="http://schemas.microsoft.com/office/drawing/2014/main" id="{C0BFAB3F-AC35-F648-8105-682E59ADBC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656"/>
                <a:ext cx="596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grpSp>
            <p:nvGrpSpPr>
              <p:cNvPr id="123" name="Group 158">
                <a:extLst>
                  <a:ext uri="{FF2B5EF4-FFF2-40B4-BE49-F238E27FC236}">
                    <a16:creationId xmlns:a16="http://schemas.microsoft.com/office/drawing/2014/main" id="{8FF69078-E28B-AD46-85BF-C0BBF789E7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9" name="AutoShape 159">
                  <a:extLst>
                    <a:ext uri="{FF2B5EF4-FFF2-40B4-BE49-F238E27FC236}">
                      <a16:creationId xmlns:a16="http://schemas.microsoft.com/office/drawing/2014/main" id="{9B0DD67E-9E17-0249-BE4A-653C3A8D28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4" cy="1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  <p:sp>
              <p:nvSpPr>
                <p:cNvPr id="140" name="AutoShape 160">
                  <a:extLst>
                    <a:ext uri="{FF2B5EF4-FFF2-40B4-BE49-F238E27FC236}">
                      <a16:creationId xmlns:a16="http://schemas.microsoft.com/office/drawing/2014/main" id="{5D2A256B-AF19-C745-A1FF-3A72EC8701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582"/>
                  <a:ext cx="685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</p:grpSp>
          <p:sp>
            <p:nvSpPr>
              <p:cNvPr id="124" name="Freeform 161">
                <a:extLst>
                  <a:ext uri="{FF2B5EF4-FFF2-40B4-BE49-F238E27FC236}">
                    <a16:creationId xmlns:a16="http://schemas.microsoft.com/office/drawing/2014/main" id="{A83F5805-F3B3-3346-A9B8-FDEF2D105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grpSp>
            <p:nvGrpSpPr>
              <p:cNvPr id="125" name="Group 162">
                <a:extLst>
                  <a:ext uri="{FF2B5EF4-FFF2-40B4-BE49-F238E27FC236}">
                    <a16:creationId xmlns:a16="http://schemas.microsoft.com/office/drawing/2014/main" id="{A2204E45-948E-A34A-A108-2294B7FAFA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7" name="AutoShape 163">
                  <a:extLst>
                    <a:ext uri="{FF2B5EF4-FFF2-40B4-BE49-F238E27FC236}">
                      <a16:creationId xmlns:a16="http://schemas.microsoft.com/office/drawing/2014/main" id="{3CCECF35-2FC0-5E40-B1DA-1DB0D6F7BC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  <p:sp>
              <p:nvSpPr>
                <p:cNvPr id="138" name="AutoShape 164">
                  <a:extLst>
                    <a:ext uri="{FF2B5EF4-FFF2-40B4-BE49-F238E27FC236}">
                      <a16:creationId xmlns:a16="http://schemas.microsoft.com/office/drawing/2014/main" id="{8B74FE84-F46F-BD45-B59C-4B4E221C60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1"/>
                  <a:ext cx="685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</p:grpSp>
          <p:sp>
            <p:nvSpPr>
              <p:cNvPr id="126" name="Rectangle 165">
                <a:extLst>
                  <a:ext uri="{FF2B5EF4-FFF2-40B4-BE49-F238E27FC236}">
                    <a16:creationId xmlns:a16="http://schemas.microsoft.com/office/drawing/2014/main" id="{EFB8CB6A-6447-D24D-BD88-7D176E4102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0" cy="2286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127" name="Freeform 166">
                <a:extLst>
                  <a:ext uri="{FF2B5EF4-FFF2-40B4-BE49-F238E27FC236}">
                    <a16:creationId xmlns:a16="http://schemas.microsoft.com/office/drawing/2014/main" id="{7DA25C04-818C-944B-AA5E-5C80E73C0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8" name="Freeform 167">
                <a:extLst>
                  <a:ext uri="{FF2B5EF4-FFF2-40B4-BE49-F238E27FC236}">
                    <a16:creationId xmlns:a16="http://schemas.microsoft.com/office/drawing/2014/main" id="{047480B1-08CE-354D-B27C-4B6428A5A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9" name="Oval 168">
                <a:extLst>
                  <a:ext uri="{FF2B5EF4-FFF2-40B4-BE49-F238E27FC236}">
                    <a16:creationId xmlns:a16="http://schemas.microsoft.com/office/drawing/2014/main" id="{809BB7F4-67B7-B54C-A450-898CD1825B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9" y="2612"/>
                <a:ext cx="46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130" name="Freeform 169">
                <a:extLst>
                  <a:ext uri="{FF2B5EF4-FFF2-40B4-BE49-F238E27FC236}">
                    <a16:creationId xmlns:a16="http://schemas.microsoft.com/office/drawing/2014/main" id="{DA683EDC-F6BF-7C4C-8A71-32D3320CA3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31" name="AutoShape 170">
                <a:extLst>
                  <a:ext uri="{FF2B5EF4-FFF2-40B4-BE49-F238E27FC236}">
                    <a16:creationId xmlns:a16="http://schemas.microsoft.com/office/drawing/2014/main" id="{96EA98F8-F846-2A44-824F-71FAA477B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8"/>
                <a:ext cx="1200" cy="14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132" name="AutoShape 171">
                <a:extLst>
                  <a:ext uri="{FF2B5EF4-FFF2-40B4-BE49-F238E27FC236}">
                    <a16:creationId xmlns:a16="http://schemas.microsoft.com/office/drawing/2014/main" id="{23E7F763-52E6-DF40-9EB6-F8624D7B1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07"/>
                <a:ext cx="1069" cy="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133" name="Oval 172">
                <a:extLst>
                  <a:ext uri="{FF2B5EF4-FFF2-40B4-BE49-F238E27FC236}">
                    <a16:creationId xmlns:a16="http://schemas.microsoft.com/office/drawing/2014/main" id="{99202063-5BB9-474C-B3CE-B9C1D5A1BF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4"/>
                <a:ext cx="155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134" name="Oval 173">
                <a:extLst>
                  <a:ext uri="{FF2B5EF4-FFF2-40B4-BE49-F238E27FC236}">
                    <a16:creationId xmlns:a16="http://schemas.microsoft.com/office/drawing/2014/main" id="{B09AE0A9-5898-4647-9779-E5BDE41A54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4"/>
                <a:ext cx="155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>
                  <a:solidFill>
                    <a:srgbClr val="FF0000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135" name="Oval 174">
                <a:extLst>
                  <a:ext uri="{FF2B5EF4-FFF2-40B4-BE49-F238E27FC236}">
                    <a16:creationId xmlns:a16="http://schemas.microsoft.com/office/drawing/2014/main" id="{8844CEFC-6420-264F-A5ED-01CEFDBE79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9" y="2384"/>
                <a:ext cx="163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136" name="Rectangle 175">
                <a:extLst>
                  <a:ext uri="{FF2B5EF4-FFF2-40B4-BE49-F238E27FC236}">
                    <a16:creationId xmlns:a16="http://schemas.microsoft.com/office/drawing/2014/main" id="{C4C6A502-6F38-784C-A809-5E5499386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" y="1833"/>
                <a:ext cx="85" cy="764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</p:grpSp>
        <p:grpSp>
          <p:nvGrpSpPr>
            <p:cNvPr id="101" name="Group 176">
              <a:extLst>
                <a:ext uri="{FF2B5EF4-FFF2-40B4-BE49-F238E27FC236}">
                  <a16:creationId xmlns:a16="http://schemas.microsoft.com/office/drawing/2014/main" id="{7458836E-953E-904B-914D-ECEC36221A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1988" y="2492375"/>
              <a:ext cx="620712" cy="512763"/>
              <a:chOff x="-44" y="1473"/>
              <a:chExt cx="981" cy="1105"/>
            </a:xfrm>
          </p:grpSpPr>
          <p:pic>
            <p:nvPicPr>
              <p:cNvPr id="111" name="Picture 177" descr="desktop_computer_stylized_medium">
                <a:extLst>
                  <a:ext uri="{FF2B5EF4-FFF2-40B4-BE49-F238E27FC236}">
                    <a16:creationId xmlns:a16="http://schemas.microsoft.com/office/drawing/2014/main" id="{176B8344-E22D-204D-807C-E9CE58B1B9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2" name="Freeform 178">
                <a:extLst>
                  <a:ext uri="{FF2B5EF4-FFF2-40B4-BE49-F238E27FC236}">
                    <a16:creationId xmlns:a16="http://schemas.microsoft.com/office/drawing/2014/main" id="{1A078022-91F2-3F4E-9EA0-44DFCAF22D0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  <p:grpSp>
          <p:nvGrpSpPr>
            <p:cNvPr id="102" name="Group 179">
              <a:extLst>
                <a:ext uri="{FF2B5EF4-FFF2-40B4-BE49-F238E27FC236}">
                  <a16:creationId xmlns:a16="http://schemas.microsoft.com/office/drawing/2014/main" id="{B3CDB5E9-406A-8D48-A50D-C935BF4A56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0788" y="1284288"/>
              <a:ext cx="620712" cy="512762"/>
              <a:chOff x="-44" y="1473"/>
              <a:chExt cx="981" cy="1105"/>
            </a:xfrm>
          </p:grpSpPr>
          <p:pic>
            <p:nvPicPr>
              <p:cNvPr id="109" name="Picture 180" descr="desktop_computer_stylized_medium">
                <a:extLst>
                  <a:ext uri="{FF2B5EF4-FFF2-40B4-BE49-F238E27FC236}">
                    <a16:creationId xmlns:a16="http://schemas.microsoft.com/office/drawing/2014/main" id="{9E1583F0-4FBC-314F-B2AB-B24E50144F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0" name="Freeform 181">
                <a:extLst>
                  <a:ext uri="{FF2B5EF4-FFF2-40B4-BE49-F238E27FC236}">
                    <a16:creationId xmlns:a16="http://schemas.microsoft.com/office/drawing/2014/main" id="{6E0AAFA3-AC83-6048-B318-2420EC961D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  <p:grpSp>
          <p:nvGrpSpPr>
            <p:cNvPr id="103" name="Group 182">
              <a:extLst>
                <a:ext uri="{FF2B5EF4-FFF2-40B4-BE49-F238E27FC236}">
                  <a16:creationId xmlns:a16="http://schemas.microsoft.com/office/drawing/2014/main" id="{DCBBB39F-5E4C-C245-BE28-58A83FA44F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10388" y="1360488"/>
              <a:ext cx="620712" cy="512762"/>
              <a:chOff x="-44" y="1473"/>
              <a:chExt cx="981" cy="1105"/>
            </a:xfrm>
          </p:grpSpPr>
          <p:pic>
            <p:nvPicPr>
              <p:cNvPr id="107" name="Picture 183" descr="desktop_computer_stylized_medium">
                <a:extLst>
                  <a:ext uri="{FF2B5EF4-FFF2-40B4-BE49-F238E27FC236}">
                    <a16:creationId xmlns:a16="http://schemas.microsoft.com/office/drawing/2014/main" id="{E5D20624-0F1B-4B43-A13C-C75A9292C5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8" name="Freeform 184">
                <a:extLst>
                  <a:ext uri="{FF2B5EF4-FFF2-40B4-BE49-F238E27FC236}">
                    <a16:creationId xmlns:a16="http://schemas.microsoft.com/office/drawing/2014/main" id="{35980134-57CB-D848-8F7C-C5F772511B7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  <p:grpSp>
          <p:nvGrpSpPr>
            <p:cNvPr id="104" name="Group 185">
              <a:extLst>
                <a:ext uri="{FF2B5EF4-FFF2-40B4-BE49-F238E27FC236}">
                  <a16:creationId xmlns:a16="http://schemas.microsoft.com/office/drawing/2014/main" id="{CAAE67A0-6730-B94B-A304-CFA3F109B65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369300" y="2362200"/>
              <a:ext cx="620713" cy="512763"/>
              <a:chOff x="-44" y="1473"/>
              <a:chExt cx="981" cy="1105"/>
            </a:xfrm>
          </p:grpSpPr>
          <p:pic>
            <p:nvPicPr>
              <p:cNvPr id="105" name="Picture 186" descr="desktop_computer_stylized_medium">
                <a:extLst>
                  <a:ext uri="{FF2B5EF4-FFF2-40B4-BE49-F238E27FC236}">
                    <a16:creationId xmlns:a16="http://schemas.microsoft.com/office/drawing/2014/main" id="{374F131D-15C0-B347-9AFE-5A5EEADA4E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6" name="Freeform 187">
                <a:extLst>
                  <a:ext uri="{FF2B5EF4-FFF2-40B4-BE49-F238E27FC236}">
                    <a16:creationId xmlns:a16="http://schemas.microsoft.com/office/drawing/2014/main" id="{D81A3509-0DD0-1042-A6A3-8C677E9DCC5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</p:grpSp>
      <p:sp>
        <p:nvSpPr>
          <p:cNvPr id="145" name="Line 53">
            <a:extLst>
              <a:ext uri="{FF2B5EF4-FFF2-40B4-BE49-F238E27FC236}">
                <a16:creationId xmlns:a16="http://schemas.microsoft.com/office/drawing/2014/main" id="{5B4F3401-24CB-7648-BD89-1A7CFF5341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46884" y="5742831"/>
            <a:ext cx="430213" cy="6921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146" name="Text Box 54">
            <a:extLst>
              <a:ext uri="{FF2B5EF4-FFF2-40B4-BE49-F238E27FC236}">
                <a16:creationId xmlns:a16="http://schemas.microsoft.com/office/drawing/2014/main" id="{5BD0C7E9-770D-0B41-BE6E-3ADF84797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3784" y="6271469"/>
            <a:ext cx="2905732" cy="395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2400" dirty="0">
                <a:latin typeface="+mn-lt"/>
              </a:rPr>
              <a:t>increases linearly in N</a:t>
            </a:r>
          </a:p>
        </p:txBody>
      </p:sp>
      <p:sp>
        <p:nvSpPr>
          <p:cNvPr id="147" name="Text Box 51">
            <a:extLst>
              <a:ext uri="{FF2B5EF4-FFF2-40B4-BE49-F238E27FC236}">
                <a16:creationId xmlns:a16="http://schemas.microsoft.com/office/drawing/2014/main" id="{49B83A0D-0FBE-7E43-85D0-C80B2E74D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6226" y="5036394"/>
            <a:ext cx="3049233" cy="103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altLang="en-US" sz="2400" i="1">
                <a:latin typeface="+mn-lt"/>
              </a:rPr>
              <a:t>time to  distribute F </a:t>
            </a:r>
          </a:p>
          <a:p>
            <a:pPr algn="r">
              <a:lnSpc>
                <a:spcPct val="80000"/>
              </a:lnSpc>
            </a:pPr>
            <a:r>
              <a:rPr lang="en-US" altLang="en-US" sz="2400" i="1">
                <a:latin typeface="+mn-lt"/>
              </a:rPr>
              <a:t>to N clients using </a:t>
            </a:r>
          </a:p>
          <a:p>
            <a:pPr algn="r">
              <a:lnSpc>
                <a:spcPct val="80000"/>
              </a:lnSpc>
            </a:pPr>
            <a:r>
              <a:rPr lang="en-US" altLang="en-US" sz="2400" i="1">
                <a:latin typeface="+mn-lt"/>
              </a:rPr>
              <a:t>client-server approach</a:t>
            </a:r>
            <a:r>
              <a:rPr lang="en-US" altLang="en-US" sz="2800">
                <a:latin typeface="+mn-lt"/>
              </a:rPr>
              <a:t> </a:t>
            </a:r>
            <a:endParaRPr lang="en-US" altLang="en-US" sz="3200">
              <a:latin typeface="+mn-lt"/>
            </a:endParaRPr>
          </a:p>
        </p:txBody>
      </p:sp>
      <p:sp>
        <p:nvSpPr>
          <p:cNvPr id="148" name="Rectangle 55">
            <a:extLst>
              <a:ext uri="{FF2B5EF4-FFF2-40B4-BE49-F238E27FC236}">
                <a16:creationId xmlns:a16="http://schemas.microsoft.com/office/drawing/2014/main" id="{01D3C4E1-DA80-A24C-A094-D590BCC34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8348" y="4964956"/>
            <a:ext cx="7421599" cy="1235075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800">
              <a:latin typeface="+mn-lt"/>
            </a:endParaRPr>
          </a:p>
        </p:txBody>
      </p:sp>
      <p:sp>
        <p:nvSpPr>
          <p:cNvPr id="149" name="Text Box 96">
            <a:extLst>
              <a:ext uri="{FF2B5EF4-FFF2-40B4-BE49-F238E27FC236}">
                <a16:creationId xmlns:a16="http://schemas.microsoft.com/office/drawing/2014/main" id="{11EFB657-3D70-CB41-8FB4-5E358070D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6559" y="5279281"/>
            <a:ext cx="43436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i="1">
                <a:latin typeface="+mn-lt"/>
              </a:rPr>
              <a:t> D</a:t>
            </a:r>
            <a:r>
              <a:rPr lang="en-US" altLang="en-US" sz="3200" i="1" baseline="-25000">
                <a:latin typeface="+mn-lt"/>
              </a:rPr>
              <a:t>c-s</a:t>
            </a:r>
            <a:r>
              <a:rPr lang="en-US" altLang="en-US" sz="3200" i="1">
                <a:latin typeface="+mn-lt"/>
              </a:rPr>
              <a:t> &gt; max{NF/u</a:t>
            </a:r>
            <a:r>
              <a:rPr lang="en-US" altLang="en-US" sz="3200" i="1" baseline="-25000">
                <a:latin typeface="+mn-lt"/>
              </a:rPr>
              <a:t>s,</a:t>
            </a:r>
            <a:r>
              <a:rPr lang="en-US" altLang="en-US" sz="3200" i="1">
                <a:latin typeface="+mn-lt"/>
              </a:rPr>
              <a:t>,F/d</a:t>
            </a:r>
            <a:r>
              <a:rPr lang="en-US" altLang="en-US" sz="3200" i="1" baseline="-25000">
                <a:latin typeface="+mn-lt"/>
              </a:rPr>
              <a:t>min</a:t>
            </a:r>
            <a:r>
              <a:rPr lang="en-US" altLang="en-US" sz="3200" i="1">
                <a:latin typeface="+mn-lt"/>
              </a:rPr>
              <a:t>}</a:t>
            </a:r>
            <a:r>
              <a:rPr lang="en-US" altLang="en-US" sz="3200" i="1">
                <a:solidFill>
                  <a:srgbClr val="CC0000"/>
                </a:solidFill>
                <a:latin typeface="+mn-lt"/>
              </a:rPr>
              <a:t> </a:t>
            </a:r>
          </a:p>
        </p:txBody>
      </p:sp>
      <p:sp>
        <p:nvSpPr>
          <p:cNvPr id="150" name="Line 120">
            <a:extLst>
              <a:ext uri="{FF2B5EF4-FFF2-40B4-BE49-F238E27FC236}">
                <a16:creationId xmlns:a16="http://schemas.microsoft.com/office/drawing/2014/main" id="{804EF034-3125-A746-B994-CD76FEE71CF1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3497" y="5707906"/>
            <a:ext cx="1746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5915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DNS: services, structure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4A8BD0F-3C0D-E143-B2CB-EB155AB75267}"/>
              </a:ext>
            </a:extLst>
          </p:cNvPr>
          <p:cNvSpPr txBox="1">
            <a:spLocks noChangeArrowheads="1"/>
          </p:cNvSpPr>
          <p:nvPr/>
        </p:nvSpPr>
        <p:spPr>
          <a:xfrm>
            <a:off x="6618515" y="1271135"/>
            <a:ext cx="4978400" cy="22637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Q: Why not centralize DNS?</a:t>
            </a:r>
          </a:p>
          <a:p>
            <a:pPr marL="58261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single point of failure</a:t>
            </a:r>
          </a:p>
          <a:p>
            <a:pPr marL="58261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traffic volume</a:t>
            </a:r>
          </a:p>
          <a:p>
            <a:pPr marL="58261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distant centralized database</a:t>
            </a:r>
          </a:p>
          <a:p>
            <a:pPr marL="58261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maintenance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7F0F378-5315-734B-B54E-DEAB8A692F94}"/>
              </a:ext>
            </a:extLst>
          </p:cNvPr>
          <p:cNvSpPr txBox="1">
            <a:spLocks noChangeArrowheads="1"/>
          </p:cNvSpPr>
          <p:nvPr/>
        </p:nvSpPr>
        <p:spPr>
          <a:xfrm>
            <a:off x="731837" y="1300163"/>
            <a:ext cx="5808663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 services: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hostname-to-IP-address translation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aliasing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canonical, alias names</a:t>
            </a:r>
          </a:p>
          <a:p>
            <a:pPr marL="460375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 server aliasing</a:t>
            </a:r>
          </a:p>
          <a:p>
            <a:pPr marL="460375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load distribution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replicated Web servers: many IP addresses correspond to one name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53ABE19B-9E03-F747-BF91-159D30C79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7862" y="3709428"/>
            <a:ext cx="495693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6075" marR="0" lvl="0" indent="-3317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A: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doesn‘t</a:t>
            </a:r>
            <a:r>
              <a:rPr kumimoji="0" lang="en-US" altLang="ja-JP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scale!</a:t>
            </a:r>
          </a:p>
          <a:p>
            <a:pPr marL="466725" marR="0" lvl="0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Comcast DNS servers alone: 600B DNS queries/day</a:t>
            </a:r>
          </a:p>
          <a:p>
            <a:pPr marL="466725" marR="0" lvl="0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Akamai DNS servers alone: 2.2T DNS queries/day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C5D9A65-B07F-4447-BD43-21050C29F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09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File distribution time: P2P</a:t>
            </a:r>
            <a:endParaRPr lang="en-US" sz="4400" dirty="0"/>
          </a:p>
        </p:txBody>
      </p:sp>
      <p:sp>
        <p:nvSpPr>
          <p:cNvPr id="80" name="Rectangle 47">
            <a:extLst>
              <a:ext uri="{FF2B5EF4-FFF2-40B4-BE49-F238E27FC236}">
                <a16:creationId xmlns:a16="http://schemas.microsoft.com/office/drawing/2014/main" id="{B88328AA-6216-394D-8D58-0ECC1E0888AE}"/>
              </a:ext>
            </a:extLst>
          </p:cNvPr>
          <p:cNvSpPr txBox="1">
            <a:spLocks noChangeArrowheads="1"/>
          </p:cNvSpPr>
          <p:nvPr/>
        </p:nvSpPr>
        <p:spPr>
          <a:xfrm>
            <a:off x="755629" y="1323701"/>
            <a:ext cx="6098355" cy="2014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server transmission: </a:t>
            </a:r>
            <a:r>
              <a:rPr lang="en-US" altLang="en-US" dirty="0">
                <a:ea typeface="ＭＳ Ｐゴシック" panose="020B0600070205080204" pitchFamily="34" charset="-128"/>
              </a:rPr>
              <a:t>must</a:t>
            </a: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upload at least one copy:</a:t>
            </a:r>
          </a:p>
          <a:p>
            <a:pPr lvl="1">
              <a:lnSpc>
                <a:spcPct val="10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time to send one copy: </a:t>
            </a:r>
            <a:r>
              <a:rPr lang="en-US" altLang="en-US" i="1" dirty="0">
                <a:ea typeface="ＭＳ Ｐゴシック" panose="020B0600070205080204" pitchFamily="34" charset="-128"/>
              </a:rPr>
              <a:t>F/u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s 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81" name="Rectangle 47">
            <a:extLst>
              <a:ext uri="{FF2B5EF4-FFF2-40B4-BE49-F238E27FC236}">
                <a16:creationId xmlns:a16="http://schemas.microsoft.com/office/drawing/2014/main" id="{646323ED-CAE9-B942-8F14-B61CB7708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66" y="2707749"/>
            <a:ext cx="5773736" cy="1209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800" i="1" dirty="0">
                <a:solidFill>
                  <a:srgbClr val="CC0000"/>
                </a:solidFill>
                <a:latin typeface="+mn-lt"/>
              </a:rPr>
              <a:t>client: </a:t>
            </a:r>
            <a:r>
              <a:rPr lang="en-US" altLang="en-US" sz="2800" dirty="0">
                <a:latin typeface="+mn-lt"/>
              </a:rPr>
              <a:t>each client must download file copy</a:t>
            </a:r>
          </a:p>
          <a:p>
            <a:pPr lvl="1">
              <a:lnSpc>
                <a:spcPct val="99000"/>
              </a:lnSpc>
              <a:buClr>
                <a:srgbClr val="000099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+mn-lt"/>
              </a:rPr>
              <a:t>min client download time: </a:t>
            </a:r>
            <a:r>
              <a:rPr lang="en-US" altLang="en-US" sz="2400" i="1" dirty="0">
                <a:latin typeface="+mn-lt"/>
              </a:rPr>
              <a:t>F/</a:t>
            </a:r>
            <a:r>
              <a:rPr lang="en-US" altLang="en-US" sz="2400" i="1" dirty="0" err="1">
                <a:latin typeface="+mn-lt"/>
              </a:rPr>
              <a:t>d</a:t>
            </a:r>
            <a:r>
              <a:rPr lang="en-US" altLang="en-US" sz="2400" i="1" baseline="-25000" dirty="0" err="1">
                <a:latin typeface="+mn-lt"/>
              </a:rPr>
              <a:t>min</a:t>
            </a:r>
            <a:r>
              <a:rPr lang="en-US" altLang="en-US" sz="2400" i="1" dirty="0">
                <a:solidFill>
                  <a:srgbClr val="CC0000"/>
                </a:solidFill>
                <a:latin typeface="+mn-lt"/>
              </a:rPr>
              <a:t> </a:t>
            </a:r>
            <a:endParaRPr lang="en-US" altLang="en-US" sz="2400" i="1" dirty="0">
              <a:latin typeface="+mn-lt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193E6F0-6AB2-EC43-BC1A-D75808C2FB26}"/>
              </a:ext>
            </a:extLst>
          </p:cNvPr>
          <p:cNvGrpSpPr/>
          <p:nvPr/>
        </p:nvGrpSpPr>
        <p:grpSpPr>
          <a:xfrm>
            <a:off x="7006772" y="1790995"/>
            <a:ext cx="4518025" cy="2036762"/>
            <a:chOff x="4471988" y="1284288"/>
            <a:chExt cx="4518025" cy="2036762"/>
          </a:xfrm>
        </p:grpSpPr>
        <p:sp>
          <p:nvSpPr>
            <p:cNvPr id="84" name="Freeform 4">
              <a:extLst>
                <a:ext uri="{FF2B5EF4-FFF2-40B4-BE49-F238E27FC236}">
                  <a16:creationId xmlns:a16="http://schemas.microsoft.com/office/drawing/2014/main" id="{64409998-6B21-6843-AEE3-D4B2D80FE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700" y="2111375"/>
              <a:ext cx="2136775" cy="1209675"/>
            </a:xfrm>
            <a:custGeom>
              <a:avLst/>
              <a:gdLst>
                <a:gd name="T0" fmla="*/ 2147483647 w 1292"/>
                <a:gd name="T1" fmla="*/ 2147483647 h 1255"/>
                <a:gd name="T2" fmla="*/ 2147483647 w 1292"/>
                <a:gd name="T3" fmla="*/ 2147483647 h 1255"/>
                <a:gd name="T4" fmla="*/ 2147483647 w 1292"/>
                <a:gd name="T5" fmla="*/ 2147483647 h 1255"/>
                <a:gd name="T6" fmla="*/ 2147483647 w 1292"/>
                <a:gd name="T7" fmla="*/ 2147483647 h 1255"/>
                <a:gd name="T8" fmla="*/ 2147483647 w 1292"/>
                <a:gd name="T9" fmla="*/ 2147483647 h 1255"/>
                <a:gd name="T10" fmla="*/ 2147483647 w 1292"/>
                <a:gd name="T11" fmla="*/ 2147483647 h 1255"/>
                <a:gd name="T12" fmla="*/ 2147483647 w 1292"/>
                <a:gd name="T13" fmla="*/ 2147483647 h 1255"/>
                <a:gd name="T14" fmla="*/ 2147483647 w 1292"/>
                <a:gd name="T15" fmla="*/ 2147483647 h 1255"/>
                <a:gd name="T16" fmla="*/ 2147483647 w 1292"/>
                <a:gd name="T17" fmla="*/ 2147483647 h 1255"/>
                <a:gd name="T18" fmla="*/ 2147483647 w 1292"/>
                <a:gd name="T19" fmla="*/ 2147483647 h 1255"/>
                <a:gd name="T20" fmla="*/ 2147483647 w 1292"/>
                <a:gd name="T21" fmla="*/ 2147483647 h 1255"/>
                <a:gd name="T22" fmla="*/ 2147483647 w 1292"/>
                <a:gd name="T23" fmla="*/ 2147483647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92"/>
                <a:gd name="T37" fmla="*/ 0 h 1255"/>
                <a:gd name="T38" fmla="*/ 1292 w 1292"/>
                <a:gd name="T39" fmla="*/ 1255 h 12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85" name="Line 14">
              <a:extLst>
                <a:ext uri="{FF2B5EF4-FFF2-40B4-BE49-F238E27FC236}">
                  <a16:creationId xmlns:a16="http://schemas.microsoft.com/office/drawing/2014/main" id="{05D67BD2-8DEF-EC43-87F6-22A4D3E1D7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8763" y="2085975"/>
              <a:ext cx="455612" cy="214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86" name="Text Box 15">
              <a:extLst>
                <a:ext uri="{FF2B5EF4-FFF2-40B4-BE49-F238E27FC236}">
                  <a16:creationId xmlns:a16="http://schemas.microsoft.com/office/drawing/2014/main" id="{B5B6E9F6-DA21-FF49-8DD4-F3C6E1FE66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4163" y="1763713"/>
              <a:ext cx="362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latin typeface="+mn-lt"/>
                </a:rPr>
                <a:t>u</a:t>
              </a:r>
              <a:r>
                <a:rPr lang="en-US" altLang="en-US" sz="1800" i="1" baseline="-25000">
                  <a:latin typeface="+mn-lt"/>
                </a:rPr>
                <a:t>s</a:t>
              </a:r>
            </a:p>
          </p:txBody>
        </p:sp>
        <p:sp>
          <p:nvSpPr>
            <p:cNvPr id="87" name="Line 39">
              <a:extLst>
                <a:ext uri="{FF2B5EF4-FFF2-40B4-BE49-F238E27FC236}">
                  <a16:creationId xmlns:a16="http://schemas.microsoft.com/office/drawing/2014/main" id="{31CED78D-7737-214B-BCE4-DCAB761FE9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9525" y="2713038"/>
              <a:ext cx="5746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88" name="Line 40">
              <a:extLst>
                <a:ext uri="{FF2B5EF4-FFF2-40B4-BE49-F238E27FC236}">
                  <a16:creationId xmlns:a16="http://schemas.microsoft.com/office/drawing/2014/main" id="{FD1ACD18-F196-1746-9009-0670E710DC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19688" y="2814638"/>
              <a:ext cx="5667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89" name="Text Box 44">
              <a:extLst>
                <a:ext uri="{FF2B5EF4-FFF2-40B4-BE49-F238E27FC236}">
                  <a16:creationId xmlns:a16="http://schemas.microsoft.com/office/drawing/2014/main" id="{4F15E7E5-19D5-AE49-B8AC-295EC6160C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3696" y="2460625"/>
              <a:ext cx="105458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dirty="0">
                  <a:solidFill>
                    <a:schemeClr val="bg1"/>
                  </a:solidFill>
                  <a:latin typeface="+mn-lt"/>
                </a:rPr>
                <a:t>network</a:t>
              </a:r>
              <a:endParaRPr lang="en-US" altLang="en-US" sz="18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90" name="AutoShape 327">
              <a:extLst>
                <a:ext uri="{FF2B5EF4-FFF2-40B4-BE49-F238E27FC236}">
                  <a16:creationId xmlns:a16="http://schemas.microsoft.com/office/drawing/2014/main" id="{F1CA6701-3613-AE49-BD0C-998D6498E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5" y="1562100"/>
              <a:ext cx="334963" cy="401638"/>
            </a:xfrm>
            <a:prstGeom prst="can">
              <a:avLst>
                <a:gd name="adj" fmla="val 24242"/>
              </a:avLst>
            </a:pr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90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91" name="Line 22">
              <a:extLst>
                <a:ext uri="{FF2B5EF4-FFF2-40B4-BE49-F238E27FC236}">
                  <a16:creationId xmlns:a16="http://schemas.microsoft.com/office/drawing/2014/main" id="{7769C7C9-ADC5-B848-B48C-F422C7EBE8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00875" y="1819275"/>
              <a:ext cx="180975" cy="530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92" name="Line 23">
              <a:extLst>
                <a:ext uri="{FF2B5EF4-FFF2-40B4-BE49-F238E27FC236}">
                  <a16:creationId xmlns:a16="http://schemas.microsoft.com/office/drawing/2014/main" id="{E579FF7F-DE73-E14A-8EE9-65BCC9EF0D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78663" y="1825625"/>
              <a:ext cx="187325" cy="534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93" name="Line 22">
              <a:extLst>
                <a:ext uri="{FF2B5EF4-FFF2-40B4-BE49-F238E27FC236}">
                  <a16:creationId xmlns:a16="http://schemas.microsoft.com/office/drawing/2014/main" id="{6407598A-1198-B046-ACD6-89FFBAE9F5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16675" y="1736725"/>
              <a:ext cx="179388" cy="530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94" name="Line 23">
              <a:extLst>
                <a:ext uri="{FF2B5EF4-FFF2-40B4-BE49-F238E27FC236}">
                  <a16:creationId xmlns:a16="http://schemas.microsoft.com/office/drawing/2014/main" id="{AA613AE8-B26B-304E-9B36-0E639788D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2875" y="1743075"/>
              <a:ext cx="185738" cy="534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95" name="Line 138">
              <a:extLst>
                <a:ext uri="{FF2B5EF4-FFF2-40B4-BE49-F238E27FC236}">
                  <a16:creationId xmlns:a16="http://schemas.microsoft.com/office/drawing/2014/main" id="{6F964BD8-116B-D445-82F9-8C9897E3E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23188" y="2579688"/>
              <a:ext cx="6588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96" name="Line 139">
              <a:extLst>
                <a:ext uri="{FF2B5EF4-FFF2-40B4-BE49-F238E27FC236}">
                  <a16:creationId xmlns:a16="http://schemas.microsoft.com/office/drawing/2014/main" id="{A562798A-3EC4-1E41-99DB-FA81FB640E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26363" y="2682875"/>
              <a:ext cx="6604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97" name="Text Box 41">
              <a:extLst>
                <a:ext uri="{FF2B5EF4-FFF2-40B4-BE49-F238E27FC236}">
                  <a16:creationId xmlns:a16="http://schemas.microsoft.com/office/drawing/2014/main" id="{FEE3AD0E-92A3-9E48-8C36-9A0805BC83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3675" y="2146300"/>
              <a:ext cx="45085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latin typeface="+mn-lt"/>
                </a:rPr>
                <a:t>d</a:t>
              </a:r>
              <a:r>
                <a:rPr lang="en-US" altLang="en-US" sz="1800" i="1" baseline="-25000">
                  <a:latin typeface="+mn-lt"/>
                </a:rPr>
                <a:t>i</a:t>
              </a:r>
            </a:p>
          </p:txBody>
        </p:sp>
        <p:sp>
          <p:nvSpPr>
            <p:cNvPr id="98" name="Text Box 41">
              <a:extLst>
                <a:ext uri="{FF2B5EF4-FFF2-40B4-BE49-F238E27FC236}">
                  <a16:creationId xmlns:a16="http://schemas.microsoft.com/office/drawing/2014/main" id="{0D2E1DAB-DBC4-2B41-8914-2E86878AE9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29550" y="2663825"/>
              <a:ext cx="5064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latin typeface="+mn-lt"/>
                </a:rPr>
                <a:t>u</a:t>
              </a:r>
              <a:r>
                <a:rPr lang="en-US" altLang="en-US" sz="1800" i="1" baseline="-25000">
                  <a:latin typeface="+mn-lt"/>
                </a:rPr>
                <a:t>i</a:t>
              </a:r>
            </a:p>
          </p:txBody>
        </p:sp>
        <p:sp>
          <p:nvSpPr>
            <p:cNvPr id="99" name="Text Box 47">
              <a:extLst>
                <a:ext uri="{FF2B5EF4-FFF2-40B4-BE49-F238E27FC236}">
                  <a16:creationId xmlns:a16="http://schemas.microsoft.com/office/drawing/2014/main" id="{A5050569-3116-8F4C-B19A-31999F9F23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8975" y="1616075"/>
              <a:ext cx="79057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latin typeface="+mn-lt"/>
                </a:rPr>
                <a:t>F</a:t>
              </a:r>
              <a:endParaRPr lang="en-US" altLang="en-US" sz="1600" i="1" baseline="-25000">
                <a:latin typeface="+mn-lt"/>
              </a:endParaRPr>
            </a:p>
          </p:txBody>
        </p:sp>
        <p:grpSp>
          <p:nvGrpSpPr>
            <p:cNvPr id="100" name="Group 143">
              <a:extLst>
                <a:ext uri="{FF2B5EF4-FFF2-40B4-BE49-F238E27FC236}">
                  <a16:creationId xmlns:a16="http://schemas.microsoft.com/office/drawing/2014/main" id="{479599EE-E0AC-5747-8F3A-66F7F72E86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14925" y="1690688"/>
              <a:ext cx="292100" cy="517525"/>
              <a:chOff x="4140" y="429"/>
              <a:chExt cx="1425" cy="2396"/>
            </a:xfrm>
          </p:grpSpPr>
          <p:sp>
            <p:nvSpPr>
              <p:cNvPr id="113" name="Freeform 144">
                <a:extLst>
                  <a:ext uri="{FF2B5EF4-FFF2-40B4-BE49-F238E27FC236}">
                    <a16:creationId xmlns:a16="http://schemas.microsoft.com/office/drawing/2014/main" id="{6A822DAE-E587-7E49-A7EE-6F64DAB03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4" name="Rectangle 145">
                <a:extLst>
                  <a:ext uri="{FF2B5EF4-FFF2-40B4-BE49-F238E27FC236}">
                    <a16:creationId xmlns:a16="http://schemas.microsoft.com/office/drawing/2014/main" id="{5A81F0A7-6B44-1748-BC35-BE178F0E1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6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115" name="Freeform 146">
                <a:extLst>
                  <a:ext uri="{FF2B5EF4-FFF2-40B4-BE49-F238E27FC236}">
                    <a16:creationId xmlns:a16="http://schemas.microsoft.com/office/drawing/2014/main" id="{918EEC88-C8A9-2846-970B-50B7E9833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6" name="Freeform 147">
                <a:extLst>
                  <a:ext uri="{FF2B5EF4-FFF2-40B4-BE49-F238E27FC236}">
                    <a16:creationId xmlns:a16="http://schemas.microsoft.com/office/drawing/2014/main" id="{AFDAC2FD-EE20-3E45-9DA1-1D9100AA97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17" name="Rectangle 148">
                <a:extLst>
                  <a:ext uri="{FF2B5EF4-FFF2-40B4-BE49-F238E27FC236}">
                    <a16:creationId xmlns:a16="http://schemas.microsoft.com/office/drawing/2014/main" id="{E97CC808-FCA7-0341-9D5A-7F9EC0853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4"/>
                <a:ext cx="596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grpSp>
            <p:nvGrpSpPr>
              <p:cNvPr id="118" name="Group 149">
                <a:extLst>
                  <a:ext uri="{FF2B5EF4-FFF2-40B4-BE49-F238E27FC236}">
                    <a16:creationId xmlns:a16="http://schemas.microsoft.com/office/drawing/2014/main" id="{FC0B1F07-1C50-E64F-B63B-8D1C420C1E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43" name="AutoShape 150">
                  <a:extLst>
                    <a:ext uri="{FF2B5EF4-FFF2-40B4-BE49-F238E27FC236}">
                      <a16:creationId xmlns:a16="http://schemas.microsoft.com/office/drawing/2014/main" id="{5F68B800-F174-0B4B-9F2F-A2B1F0AC8F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5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  <p:sp>
              <p:nvSpPr>
                <p:cNvPr id="144" name="AutoShape 151">
                  <a:extLst>
                    <a:ext uri="{FF2B5EF4-FFF2-40B4-BE49-F238E27FC236}">
                      <a16:creationId xmlns:a16="http://schemas.microsoft.com/office/drawing/2014/main" id="{66170CD7-30F0-104F-9FDE-D6C6D3ADF1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7" y="2585"/>
                  <a:ext cx="686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</p:grpSp>
          <p:sp>
            <p:nvSpPr>
              <p:cNvPr id="119" name="Rectangle 152">
                <a:extLst>
                  <a:ext uri="{FF2B5EF4-FFF2-40B4-BE49-F238E27FC236}">
                    <a16:creationId xmlns:a16="http://schemas.microsoft.com/office/drawing/2014/main" id="{D5D7F168-5271-A741-AF1D-3A72BD2B5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7"/>
                <a:ext cx="596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grpSp>
            <p:nvGrpSpPr>
              <p:cNvPr id="120" name="Group 153">
                <a:extLst>
                  <a:ext uri="{FF2B5EF4-FFF2-40B4-BE49-F238E27FC236}">
                    <a16:creationId xmlns:a16="http://schemas.microsoft.com/office/drawing/2014/main" id="{9BE27AD1-B49A-CD43-AEEF-1EB19E35FB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41" name="AutoShape 154">
                  <a:extLst>
                    <a:ext uri="{FF2B5EF4-FFF2-40B4-BE49-F238E27FC236}">
                      <a16:creationId xmlns:a16="http://schemas.microsoft.com/office/drawing/2014/main" id="{772812CA-D08B-5644-9C8E-95F4570817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0" y="2569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  <p:sp>
              <p:nvSpPr>
                <p:cNvPr id="142" name="AutoShape 155">
                  <a:extLst>
                    <a:ext uri="{FF2B5EF4-FFF2-40B4-BE49-F238E27FC236}">
                      <a16:creationId xmlns:a16="http://schemas.microsoft.com/office/drawing/2014/main" id="{3D32E2F5-24C6-A54D-954E-F3C1A48499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8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</p:grpSp>
          <p:sp>
            <p:nvSpPr>
              <p:cNvPr id="121" name="Rectangle 156">
                <a:extLst>
                  <a:ext uri="{FF2B5EF4-FFF2-40B4-BE49-F238E27FC236}">
                    <a16:creationId xmlns:a16="http://schemas.microsoft.com/office/drawing/2014/main" id="{59BDA1ED-A7F9-324D-9FF2-5D9F73B3B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" y="1355"/>
                <a:ext cx="596" cy="5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122" name="Rectangle 157">
                <a:extLst>
                  <a:ext uri="{FF2B5EF4-FFF2-40B4-BE49-F238E27FC236}">
                    <a16:creationId xmlns:a16="http://schemas.microsoft.com/office/drawing/2014/main" id="{C0BFAB3F-AC35-F648-8105-682E59ADBC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656"/>
                <a:ext cx="596" cy="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grpSp>
            <p:nvGrpSpPr>
              <p:cNvPr id="123" name="Group 158">
                <a:extLst>
                  <a:ext uri="{FF2B5EF4-FFF2-40B4-BE49-F238E27FC236}">
                    <a16:creationId xmlns:a16="http://schemas.microsoft.com/office/drawing/2014/main" id="{8FF69078-E28B-AD46-85BF-C0BBF789E7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9" name="AutoShape 159">
                  <a:extLst>
                    <a:ext uri="{FF2B5EF4-FFF2-40B4-BE49-F238E27FC236}">
                      <a16:creationId xmlns:a16="http://schemas.microsoft.com/office/drawing/2014/main" id="{9B0DD67E-9E17-0249-BE4A-653C3A8D28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4" cy="1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  <p:sp>
              <p:nvSpPr>
                <p:cNvPr id="140" name="AutoShape 160">
                  <a:extLst>
                    <a:ext uri="{FF2B5EF4-FFF2-40B4-BE49-F238E27FC236}">
                      <a16:creationId xmlns:a16="http://schemas.microsoft.com/office/drawing/2014/main" id="{5D2A256B-AF19-C745-A1FF-3A72EC8701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582"/>
                  <a:ext cx="685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</p:grpSp>
          <p:sp>
            <p:nvSpPr>
              <p:cNvPr id="124" name="Freeform 161">
                <a:extLst>
                  <a:ext uri="{FF2B5EF4-FFF2-40B4-BE49-F238E27FC236}">
                    <a16:creationId xmlns:a16="http://schemas.microsoft.com/office/drawing/2014/main" id="{A83F5805-F3B3-3346-A9B8-FDEF2D105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grpSp>
            <p:nvGrpSpPr>
              <p:cNvPr id="125" name="Group 162">
                <a:extLst>
                  <a:ext uri="{FF2B5EF4-FFF2-40B4-BE49-F238E27FC236}">
                    <a16:creationId xmlns:a16="http://schemas.microsoft.com/office/drawing/2014/main" id="{A2204E45-948E-A34A-A108-2294B7FAFA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7" name="AutoShape 163">
                  <a:extLst>
                    <a:ext uri="{FF2B5EF4-FFF2-40B4-BE49-F238E27FC236}">
                      <a16:creationId xmlns:a16="http://schemas.microsoft.com/office/drawing/2014/main" id="{3CCECF35-2FC0-5E40-B1DA-1DB0D6F7BC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  <p:sp>
              <p:nvSpPr>
                <p:cNvPr id="138" name="AutoShape 164">
                  <a:extLst>
                    <a:ext uri="{FF2B5EF4-FFF2-40B4-BE49-F238E27FC236}">
                      <a16:creationId xmlns:a16="http://schemas.microsoft.com/office/drawing/2014/main" id="{8B74FE84-F46F-BD45-B59C-4B4E221C60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1"/>
                  <a:ext cx="685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2400">
                    <a:latin typeface="+mn-lt"/>
                  </a:endParaRPr>
                </a:p>
              </p:txBody>
            </p:sp>
          </p:grpSp>
          <p:sp>
            <p:nvSpPr>
              <p:cNvPr id="126" name="Rectangle 165">
                <a:extLst>
                  <a:ext uri="{FF2B5EF4-FFF2-40B4-BE49-F238E27FC236}">
                    <a16:creationId xmlns:a16="http://schemas.microsoft.com/office/drawing/2014/main" id="{EFB8CB6A-6447-D24D-BD88-7D176E4102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0" cy="2286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127" name="Freeform 166">
                <a:extLst>
                  <a:ext uri="{FF2B5EF4-FFF2-40B4-BE49-F238E27FC236}">
                    <a16:creationId xmlns:a16="http://schemas.microsoft.com/office/drawing/2014/main" id="{7DA25C04-818C-944B-AA5E-5C80E73C0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8" name="Freeform 167">
                <a:extLst>
                  <a:ext uri="{FF2B5EF4-FFF2-40B4-BE49-F238E27FC236}">
                    <a16:creationId xmlns:a16="http://schemas.microsoft.com/office/drawing/2014/main" id="{047480B1-08CE-354D-B27C-4B6428A5A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29" name="Oval 168">
                <a:extLst>
                  <a:ext uri="{FF2B5EF4-FFF2-40B4-BE49-F238E27FC236}">
                    <a16:creationId xmlns:a16="http://schemas.microsoft.com/office/drawing/2014/main" id="{809BB7F4-67B7-B54C-A450-898CD1825B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9" y="2612"/>
                <a:ext cx="46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130" name="Freeform 169">
                <a:extLst>
                  <a:ext uri="{FF2B5EF4-FFF2-40B4-BE49-F238E27FC236}">
                    <a16:creationId xmlns:a16="http://schemas.microsoft.com/office/drawing/2014/main" id="{DA683EDC-F6BF-7C4C-8A71-32D3320CA3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31" name="AutoShape 170">
                <a:extLst>
                  <a:ext uri="{FF2B5EF4-FFF2-40B4-BE49-F238E27FC236}">
                    <a16:creationId xmlns:a16="http://schemas.microsoft.com/office/drawing/2014/main" id="{96EA98F8-F846-2A44-824F-71FAA477B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8"/>
                <a:ext cx="1200" cy="14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132" name="AutoShape 171">
                <a:extLst>
                  <a:ext uri="{FF2B5EF4-FFF2-40B4-BE49-F238E27FC236}">
                    <a16:creationId xmlns:a16="http://schemas.microsoft.com/office/drawing/2014/main" id="{23E7F763-52E6-DF40-9EB6-F8624D7B1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07"/>
                <a:ext cx="1069" cy="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133" name="Oval 172">
                <a:extLst>
                  <a:ext uri="{FF2B5EF4-FFF2-40B4-BE49-F238E27FC236}">
                    <a16:creationId xmlns:a16="http://schemas.microsoft.com/office/drawing/2014/main" id="{99202063-5BB9-474C-B3CE-B9C1D5A1BF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4"/>
                <a:ext cx="155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134" name="Oval 173">
                <a:extLst>
                  <a:ext uri="{FF2B5EF4-FFF2-40B4-BE49-F238E27FC236}">
                    <a16:creationId xmlns:a16="http://schemas.microsoft.com/office/drawing/2014/main" id="{B09AE0A9-5898-4647-9779-E5BDE41A54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4"/>
                <a:ext cx="155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>
                  <a:solidFill>
                    <a:srgbClr val="FF0000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sp>
            <p:nvSpPr>
              <p:cNvPr id="135" name="Oval 174">
                <a:extLst>
                  <a:ext uri="{FF2B5EF4-FFF2-40B4-BE49-F238E27FC236}">
                    <a16:creationId xmlns:a16="http://schemas.microsoft.com/office/drawing/2014/main" id="{8844CEFC-6420-264F-A5ED-01CEFDBE79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9" y="2384"/>
                <a:ext cx="163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  <p:sp>
            <p:nvSpPr>
              <p:cNvPr id="136" name="Rectangle 175">
                <a:extLst>
                  <a:ext uri="{FF2B5EF4-FFF2-40B4-BE49-F238E27FC236}">
                    <a16:creationId xmlns:a16="http://schemas.microsoft.com/office/drawing/2014/main" id="{C4C6A502-6F38-784C-A809-5E5499386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" y="1833"/>
                <a:ext cx="85" cy="764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2400">
                  <a:latin typeface="+mn-lt"/>
                </a:endParaRPr>
              </a:p>
            </p:txBody>
          </p:sp>
        </p:grpSp>
        <p:grpSp>
          <p:nvGrpSpPr>
            <p:cNvPr id="101" name="Group 176">
              <a:extLst>
                <a:ext uri="{FF2B5EF4-FFF2-40B4-BE49-F238E27FC236}">
                  <a16:creationId xmlns:a16="http://schemas.microsoft.com/office/drawing/2014/main" id="{7458836E-953E-904B-914D-ECEC36221A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1988" y="2492375"/>
              <a:ext cx="620712" cy="512763"/>
              <a:chOff x="-44" y="1473"/>
              <a:chExt cx="981" cy="1105"/>
            </a:xfrm>
          </p:grpSpPr>
          <p:pic>
            <p:nvPicPr>
              <p:cNvPr id="111" name="Picture 177" descr="desktop_computer_stylized_medium">
                <a:extLst>
                  <a:ext uri="{FF2B5EF4-FFF2-40B4-BE49-F238E27FC236}">
                    <a16:creationId xmlns:a16="http://schemas.microsoft.com/office/drawing/2014/main" id="{176B8344-E22D-204D-807C-E9CE58B1B9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2" name="Freeform 178">
                <a:extLst>
                  <a:ext uri="{FF2B5EF4-FFF2-40B4-BE49-F238E27FC236}">
                    <a16:creationId xmlns:a16="http://schemas.microsoft.com/office/drawing/2014/main" id="{1A078022-91F2-3F4E-9EA0-44DFCAF22D0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  <p:grpSp>
          <p:nvGrpSpPr>
            <p:cNvPr id="102" name="Group 179">
              <a:extLst>
                <a:ext uri="{FF2B5EF4-FFF2-40B4-BE49-F238E27FC236}">
                  <a16:creationId xmlns:a16="http://schemas.microsoft.com/office/drawing/2014/main" id="{B3CDB5E9-406A-8D48-A50D-C935BF4A56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00788" y="1284288"/>
              <a:ext cx="620712" cy="512762"/>
              <a:chOff x="-44" y="1473"/>
              <a:chExt cx="981" cy="1105"/>
            </a:xfrm>
          </p:grpSpPr>
          <p:pic>
            <p:nvPicPr>
              <p:cNvPr id="109" name="Picture 180" descr="desktop_computer_stylized_medium">
                <a:extLst>
                  <a:ext uri="{FF2B5EF4-FFF2-40B4-BE49-F238E27FC236}">
                    <a16:creationId xmlns:a16="http://schemas.microsoft.com/office/drawing/2014/main" id="{9E1583F0-4FBC-314F-B2AB-B24E50144F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0" name="Freeform 181">
                <a:extLst>
                  <a:ext uri="{FF2B5EF4-FFF2-40B4-BE49-F238E27FC236}">
                    <a16:creationId xmlns:a16="http://schemas.microsoft.com/office/drawing/2014/main" id="{6E0AAFA3-AC83-6048-B318-2420EC961D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  <p:grpSp>
          <p:nvGrpSpPr>
            <p:cNvPr id="103" name="Group 182">
              <a:extLst>
                <a:ext uri="{FF2B5EF4-FFF2-40B4-BE49-F238E27FC236}">
                  <a16:creationId xmlns:a16="http://schemas.microsoft.com/office/drawing/2014/main" id="{DCBBB39F-5E4C-C245-BE28-58A83FA44F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10388" y="1360488"/>
              <a:ext cx="620712" cy="512762"/>
              <a:chOff x="-44" y="1473"/>
              <a:chExt cx="981" cy="1105"/>
            </a:xfrm>
          </p:grpSpPr>
          <p:pic>
            <p:nvPicPr>
              <p:cNvPr id="107" name="Picture 183" descr="desktop_computer_stylized_medium">
                <a:extLst>
                  <a:ext uri="{FF2B5EF4-FFF2-40B4-BE49-F238E27FC236}">
                    <a16:creationId xmlns:a16="http://schemas.microsoft.com/office/drawing/2014/main" id="{E5D20624-0F1B-4B43-A13C-C75A9292C5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8" name="Freeform 184">
                <a:extLst>
                  <a:ext uri="{FF2B5EF4-FFF2-40B4-BE49-F238E27FC236}">
                    <a16:creationId xmlns:a16="http://schemas.microsoft.com/office/drawing/2014/main" id="{35980134-57CB-D848-8F7C-C5F772511B7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  <p:grpSp>
          <p:nvGrpSpPr>
            <p:cNvPr id="104" name="Group 185">
              <a:extLst>
                <a:ext uri="{FF2B5EF4-FFF2-40B4-BE49-F238E27FC236}">
                  <a16:creationId xmlns:a16="http://schemas.microsoft.com/office/drawing/2014/main" id="{CAAE67A0-6730-B94B-A304-CFA3F109B65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369300" y="2362200"/>
              <a:ext cx="620713" cy="512763"/>
              <a:chOff x="-44" y="1473"/>
              <a:chExt cx="981" cy="1105"/>
            </a:xfrm>
          </p:grpSpPr>
          <p:pic>
            <p:nvPicPr>
              <p:cNvPr id="105" name="Picture 186" descr="desktop_computer_stylized_medium">
                <a:extLst>
                  <a:ext uri="{FF2B5EF4-FFF2-40B4-BE49-F238E27FC236}">
                    <a16:creationId xmlns:a16="http://schemas.microsoft.com/office/drawing/2014/main" id="{374F131D-15C0-B347-9AFE-5A5EEADA4E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6" name="Freeform 187">
                <a:extLst>
                  <a:ext uri="{FF2B5EF4-FFF2-40B4-BE49-F238E27FC236}">
                    <a16:creationId xmlns:a16="http://schemas.microsoft.com/office/drawing/2014/main" id="{D81A3509-0DD0-1042-A6A3-8C677E9DCC5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</p:grpSp>
      <p:sp>
        <p:nvSpPr>
          <p:cNvPr id="74" name="Rectangle 47">
            <a:extLst>
              <a:ext uri="{FF2B5EF4-FFF2-40B4-BE49-F238E27FC236}">
                <a16:creationId xmlns:a16="http://schemas.microsoft.com/office/drawing/2014/main" id="{26E15167-D083-564B-BF0B-913CAA617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984" y="3876829"/>
            <a:ext cx="8524160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1038" indent="-223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800" i="1" dirty="0">
                <a:solidFill>
                  <a:srgbClr val="CC0000"/>
                </a:solidFill>
                <a:latin typeface="+mn-lt"/>
              </a:rPr>
              <a:t>clients: </a:t>
            </a:r>
            <a:r>
              <a:rPr lang="en-US" altLang="en-US" sz="2800" dirty="0">
                <a:latin typeface="+mn-lt"/>
              </a:rPr>
              <a:t>as aggregate must download </a:t>
            </a:r>
            <a:r>
              <a:rPr lang="en-US" altLang="en-US" sz="2800" i="1" dirty="0">
                <a:latin typeface="+mn-lt"/>
              </a:rPr>
              <a:t>NF</a:t>
            </a:r>
            <a:r>
              <a:rPr lang="en-US" altLang="en-US" sz="2800" dirty="0">
                <a:latin typeface="+mn-lt"/>
              </a:rPr>
              <a:t> bits</a:t>
            </a:r>
          </a:p>
          <a:p>
            <a:pPr lvl="1">
              <a:lnSpc>
                <a:spcPct val="85000"/>
              </a:lnSpc>
              <a:buClr>
                <a:srgbClr val="000099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+mn-lt"/>
              </a:rPr>
              <a:t>max upload rate (limiting max download rate) is </a:t>
            </a:r>
            <a:r>
              <a:rPr lang="en-US" altLang="en-US" sz="2400" i="1" dirty="0">
                <a:latin typeface="+mn-lt"/>
              </a:rPr>
              <a:t>u</a:t>
            </a:r>
            <a:r>
              <a:rPr lang="en-US" altLang="en-US" sz="2400" i="1" baseline="-25000" dirty="0">
                <a:latin typeface="+mn-lt"/>
              </a:rPr>
              <a:t>s</a:t>
            </a:r>
            <a:r>
              <a:rPr lang="en-US" altLang="en-US" sz="2400" i="1" dirty="0">
                <a:latin typeface="+mn-lt"/>
              </a:rPr>
              <a:t> + </a:t>
            </a:r>
            <a:r>
              <a:rPr lang="en-US" altLang="en-US" sz="2800" i="1" dirty="0">
                <a:latin typeface="Symbol" pitchFamily="2" charset="2"/>
              </a:rPr>
              <a:t>S</a:t>
            </a:r>
            <a:r>
              <a:rPr lang="en-US" altLang="en-US" sz="2400" i="1" dirty="0">
                <a:latin typeface="+mn-lt"/>
              </a:rPr>
              <a:t>u</a:t>
            </a:r>
            <a:r>
              <a:rPr lang="en-US" altLang="en-US" sz="2400" i="1" baseline="-25000" dirty="0">
                <a:latin typeface="+mn-lt"/>
              </a:rPr>
              <a:t>i</a:t>
            </a:r>
          </a:p>
        </p:txBody>
      </p:sp>
      <p:sp>
        <p:nvSpPr>
          <p:cNvPr id="75" name="Text Box 51">
            <a:extLst>
              <a:ext uri="{FF2B5EF4-FFF2-40B4-BE49-F238E27FC236}">
                <a16:creationId xmlns:a16="http://schemas.microsoft.com/office/drawing/2014/main" id="{6898F8CA-12DA-BE4E-B99B-FD50E8479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934" y="5088499"/>
            <a:ext cx="2267800" cy="887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altLang="en-US" i="1" dirty="0">
                <a:latin typeface="+mn-lt"/>
              </a:rPr>
              <a:t>time to  distribute F </a:t>
            </a:r>
          </a:p>
          <a:p>
            <a:pPr algn="r">
              <a:lnSpc>
                <a:spcPct val="80000"/>
              </a:lnSpc>
            </a:pPr>
            <a:r>
              <a:rPr lang="en-US" altLang="en-US" i="1" dirty="0">
                <a:latin typeface="+mn-lt"/>
              </a:rPr>
              <a:t>to N clients using </a:t>
            </a:r>
          </a:p>
          <a:p>
            <a:pPr algn="r">
              <a:lnSpc>
                <a:spcPct val="80000"/>
              </a:lnSpc>
            </a:pPr>
            <a:r>
              <a:rPr lang="en-US" altLang="en-US" i="1" dirty="0">
                <a:latin typeface="+mn-lt"/>
              </a:rPr>
              <a:t>P2P approach</a:t>
            </a:r>
            <a:r>
              <a:rPr lang="en-US" altLang="en-US" sz="2400" dirty="0">
                <a:latin typeface="+mn-lt"/>
              </a:rPr>
              <a:t> </a:t>
            </a:r>
            <a:endParaRPr lang="en-US" altLang="en-US" sz="2800" dirty="0">
              <a:latin typeface="+mn-lt"/>
            </a:endParaRPr>
          </a:p>
        </p:txBody>
      </p:sp>
      <p:sp>
        <p:nvSpPr>
          <p:cNvPr id="76" name="Rectangle 55">
            <a:extLst>
              <a:ext uri="{FF2B5EF4-FFF2-40B4-BE49-F238E27FC236}">
                <a16:creationId xmlns:a16="http://schemas.microsoft.com/office/drawing/2014/main" id="{07D73A35-ECF9-A74A-AC62-7DA2D5170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6619" y="4991768"/>
            <a:ext cx="9155099" cy="1006589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800">
              <a:latin typeface="+mn-lt"/>
            </a:endParaRPr>
          </a:p>
        </p:txBody>
      </p:sp>
      <p:sp>
        <p:nvSpPr>
          <p:cNvPr id="77" name="Text Box 31">
            <a:extLst>
              <a:ext uri="{FF2B5EF4-FFF2-40B4-BE49-F238E27FC236}">
                <a16:creationId xmlns:a16="http://schemas.microsoft.com/office/drawing/2014/main" id="{1DD5EA55-8934-0448-A71E-1044D6D26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4018" y="5202837"/>
            <a:ext cx="626209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i="1" dirty="0">
                <a:latin typeface="+mn-lt"/>
              </a:rPr>
              <a:t> D</a:t>
            </a:r>
            <a:r>
              <a:rPr lang="en-US" altLang="en-US" sz="3200" i="1" baseline="-25000" dirty="0">
                <a:latin typeface="+mn-lt"/>
              </a:rPr>
              <a:t>P2P</a:t>
            </a:r>
            <a:r>
              <a:rPr lang="en-US" altLang="en-US" sz="3200" i="1" dirty="0">
                <a:latin typeface="+mn-lt"/>
              </a:rPr>
              <a:t> &gt; max{F/</a:t>
            </a:r>
            <a:r>
              <a:rPr lang="en-US" altLang="en-US" sz="3200" i="1" dirty="0" err="1">
                <a:latin typeface="+mn-lt"/>
              </a:rPr>
              <a:t>u</a:t>
            </a:r>
            <a:r>
              <a:rPr lang="en-US" altLang="en-US" sz="3200" i="1" baseline="-25000" dirty="0" err="1">
                <a:latin typeface="+mn-lt"/>
              </a:rPr>
              <a:t>s,</a:t>
            </a:r>
            <a:r>
              <a:rPr lang="en-US" altLang="en-US" sz="3200" i="1" dirty="0" err="1">
                <a:latin typeface="+mn-lt"/>
              </a:rPr>
              <a:t>,F</a:t>
            </a:r>
            <a:r>
              <a:rPr lang="en-US" altLang="en-US" sz="3200" i="1" dirty="0">
                <a:latin typeface="+mn-lt"/>
              </a:rPr>
              <a:t>/</a:t>
            </a:r>
            <a:r>
              <a:rPr lang="en-US" altLang="en-US" sz="3200" i="1" dirty="0" err="1">
                <a:latin typeface="+mn-lt"/>
              </a:rPr>
              <a:t>d</a:t>
            </a:r>
            <a:r>
              <a:rPr lang="en-US" altLang="en-US" sz="3200" i="1" baseline="-25000" dirty="0" err="1">
                <a:latin typeface="+mn-lt"/>
              </a:rPr>
              <a:t>min</a:t>
            </a:r>
            <a:r>
              <a:rPr lang="en-US" altLang="en-US" sz="3200" i="1" baseline="-25000" dirty="0">
                <a:latin typeface="+mn-lt"/>
              </a:rPr>
              <a:t>,</a:t>
            </a:r>
            <a:r>
              <a:rPr lang="en-US" altLang="en-US" sz="3200" i="1" dirty="0">
                <a:latin typeface="+mn-lt"/>
              </a:rPr>
              <a:t>,NF/(</a:t>
            </a:r>
            <a:r>
              <a:rPr lang="en-US" altLang="en-US" sz="2800" i="1" dirty="0">
                <a:latin typeface="+mn-lt"/>
              </a:rPr>
              <a:t>u</a:t>
            </a:r>
            <a:r>
              <a:rPr lang="en-US" altLang="en-US" sz="2800" i="1" baseline="-25000" dirty="0">
                <a:latin typeface="+mn-lt"/>
              </a:rPr>
              <a:t>s</a:t>
            </a:r>
            <a:r>
              <a:rPr lang="en-US" altLang="en-US" sz="2800" i="1" dirty="0">
                <a:latin typeface="+mn-lt"/>
              </a:rPr>
              <a:t> + </a:t>
            </a:r>
            <a:r>
              <a:rPr lang="en-US" altLang="en-US" sz="3200" i="1" dirty="0">
                <a:latin typeface="Symbol" pitchFamily="2" charset="2"/>
              </a:rPr>
              <a:t>S</a:t>
            </a:r>
            <a:r>
              <a:rPr lang="en-US" altLang="en-US" sz="2800" i="1" dirty="0">
                <a:latin typeface="+mn-lt"/>
              </a:rPr>
              <a:t>u</a:t>
            </a:r>
            <a:r>
              <a:rPr lang="en-US" altLang="en-US" sz="2800" i="1" baseline="-25000" dirty="0">
                <a:latin typeface="+mn-lt"/>
              </a:rPr>
              <a:t>i</a:t>
            </a:r>
            <a:r>
              <a:rPr lang="en-US" altLang="en-US" sz="3200" dirty="0">
                <a:latin typeface="+mn-lt"/>
              </a:rPr>
              <a:t>)</a:t>
            </a:r>
            <a:r>
              <a:rPr lang="en-US" altLang="en-US" sz="3200" i="1" dirty="0">
                <a:latin typeface="+mn-lt"/>
              </a:rPr>
              <a:t>}</a:t>
            </a:r>
            <a:r>
              <a:rPr lang="en-US" altLang="en-US" sz="3200" i="1" dirty="0">
                <a:solidFill>
                  <a:srgbClr val="CC0000"/>
                </a:solidFill>
                <a:latin typeface="+mn-lt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CD18A4-3D93-C746-80BB-B1FC987C2D33}"/>
              </a:ext>
            </a:extLst>
          </p:cNvPr>
          <p:cNvGrpSpPr/>
          <p:nvPr/>
        </p:nvGrpSpPr>
        <p:grpSpPr>
          <a:xfrm>
            <a:off x="3027135" y="5637812"/>
            <a:ext cx="7034618" cy="1072227"/>
            <a:chOff x="3027135" y="5637812"/>
            <a:chExt cx="7034618" cy="1072227"/>
          </a:xfrm>
        </p:grpSpPr>
        <p:sp>
          <p:nvSpPr>
            <p:cNvPr id="78" name="Line 33">
              <a:extLst>
                <a:ext uri="{FF2B5EF4-FFF2-40B4-BE49-F238E27FC236}">
                  <a16:creationId xmlns:a16="http://schemas.microsoft.com/office/drawing/2014/main" id="{9C4B1B80-0BB4-8F40-8465-4FD53B2DEE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47481" y="5669562"/>
              <a:ext cx="1746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79" name="Line 53">
              <a:extLst>
                <a:ext uri="{FF2B5EF4-FFF2-40B4-BE49-F238E27FC236}">
                  <a16:creationId xmlns:a16="http://schemas.microsoft.com/office/drawing/2014/main" id="{79E64125-C1DB-B546-9439-BAE60A04A2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82594" y="5731183"/>
              <a:ext cx="376235" cy="579911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82" name="Text Box 54">
              <a:extLst>
                <a:ext uri="{FF2B5EF4-FFF2-40B4-BE49-F238E27FC236}">
                  <a16:creationId xmlns:a16="http://schemas.microsoft.com/office/drawing/2014/main" id="{8D508472-5111-9543-8884-ADE4937360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7135" y="6314866"/>
              <a:ext cx="7034618" cy="395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2400" dirty="0">
                  <a:latin typeface="+mn-lt"/>
                </a:rPr>
                <a:t>… but so does this, as each peer brings service capacity</a:t>
              </a:r>
            </a:p>
          </p:txBody>
        </p:sp>
        <p:sp>
          <p:nvSpPr>
            <p:cNvPr id="151" name="Line 53">
              <a:extLst>
                <a:ext uri="{FF2B5EF4-FFF2-40B4-BE49-F238E27FC236}">
                  <a16:creationId xmlns:a16="http://schemas.microsoft.com/office/drawing/2014/main" id="{C2E61335-33C5-8040-B976-4A6DABA4E4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35121" y="5637812"/>
              <a:ext cx="376235" cy="462537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52" name="Text Box 54">
              <a:extLst>
                <a:ext uri="{FF2B5EF4-FFF2-40B4-BE49-F238E27FC236}">
                  <a16:creationId xmlns:a16="http://schemas.microsoft.com/office/drawing/2014/main" id="{5FCFA7D9-F5C4-B849-A76B-A54251B68B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4684" y="6045728"/>
              <a:ext cx="3187860" cy="395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2400" dirty="0">
                  <a:latin typeface="+mn-lt"/>
                </a:rPr>
                <a:t>increases linearly in </a:t>
              </a:r>
              <a:r>
                <a:rPr lang="en-US" altLang="en-US" sz="2400" i="1" dirty="0">
                  <a:latin typeface="+mn-lt"/>
                </a:rPr>
                <a:t>N</a:t>
              </a:r>
              <a:r>
                <a:rPr lang="en-US" altLang="en-US" sz="2400" dirty="0">
                  <a:latin typeface="+mn-lt"/>
                </a:rPr>
                <a:t> …</a:t>
              </a:r>
            </a:p>
          </p:txBody>
        </p:sp>
      </p:grpSp>
      <p:sp>
        <p:nvSpPr>
          <p:cNvPr id="145" name="Slide Number Placeholder 2">
            <a:extLst>
              <a:ext uri="{FF2B5EF4-FFF2-40B4-BE49-F238E27FC236}">
                <a16:creationId xmlns:a16="http://schemas.microsoft.com/office/drawing/2014/main" id="{BC91CBC4-36C0-F74A-BE01-550231563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59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Client-server vs. P2P: example</a:t>
            </a:r>
          </a:p>
        </p:txBody>
      </p:sp>
      <p:sp>
        <p:nvSpPr>
          <p:cNvPr id="145" name="Text Box 5">
            <a:extLst>
              <a:ext uri="{FF2B5EF4-FFF2-40B4-BE49-F238E27FC236}">
                <a16:creationId xmlns:a16="http://schemas.microsoft.com/office/drawing/2014/main" id="{EEB38FFC-0E85-9543-BFA8-AC6EA14AA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045" y="1362602"/>
            <a:ext cx="7481468" cy="474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dirty="0">
                <a:latin typeface="+mn-lt"/>
              </a:rPr>
              <a:t>client upload rate =</a:t>
            </a:r>
            <a:r>
              <a:rPr lang="en-US" altLang="en-US" sz="2400" i="1" dirty="0">
                <a:latin typeface="+mn-lt"/>
              </a:rPr>
              <a:t> u</a:t>
            </a:r>
            <a:r>
              <a:rPr lang="en-US" altLang="en-US" sz="2400" dirty="0">
                <a:latin typeface="+mn-lt"/>
              </a:rPr>
              <a:t>,  </a:t>
            </a:r>
            <a:r>
              <a:rPr lang="en-US" altLang="en-US" sz="2400" i="1" dirty="0">
                <a:latin typeface="+mn-lt"/>
              </a:rPr>
              <a:t>F/u </a:t>
            </a:r>
            <a:r>
              <a:rPr lang="en-US" altLang="en-US" sz="2400" dirty="0">
                <a:latin typeface="+mn-lt"/>
              </a:rPr>
              <a:t>= 1 hour,  </a:t>
            </a:r>
            <a:r>
              <a:rPr lang="en-US" altLang="en-US" sz="2400" i="1" dirty="0">
                <a:latin typeface="+mn-lt"/>
              </a:rPr>
              <a:t>u</a:t>
            </a:r>
            <a:r>
              <a:rPr lang="en-US" altLang="en-US" sz="2400" i="1" baseline="-25000" dirty="0">
                <a:latin typeface="+mn-lt"/>
              </a:rPr>
              <a:t>s</a:t>
            </a:r>
            <a:r>
              <a:rPr lang="en-US" altLang="en-US" sz="2400" i="1" dirty="0">
                <a:latin typeface="+mn-lt"/>
              </a:rPr>
              <a:t> = 10u,  </a:t>
            </a:r>
            <a:r>
              <a:rPr lang="en-US" altLang="en-US" sz="2400" i="1" dirty="0" err="1">
                <a:latin typeface="+mn-lt"/>
              </a:rPr>
              <a:t>d</a:t>
            </a:r>
            <a:r>
              <a:rPr lang="en-US" altLang="en-US" sz="2400" i="1" baseline="-25000" dirty="0" err="1">
                <a:latin typeface="+mn-lt"/>
              </a:rPr>
              <a:t>min</a:t>
            </a:r>
            <a:r>
              <a:rPr lang="en-US" altLang="en-US" sz="2400" i="1" dirty="0">
                <a:latin typeface="+mn-lt"/>
              </a:rPr>
              <a:t> ≥ u</a:t>
            </a:r>
            <a:r>
              <a:rPr lang="en-US" altLang="en-US" sz="2400" i="1" baseline="-25000" dirty="0">
                <a:latin typeface="+mn-lt"/>
              </a:rPr>
              <a:t>s</a:t>
            </a:r>
          </a:p>
        </p:txBody>
      </p:sp>
      <p:graphicFrame>
        <p:nvGraphicFramePr>
          <p:cNvPr id="146" name="Object 2">
            <a:extLst>
              <a:ext uri="{FF2B5EF4-FFF2-40B4-BE49-F238E27FC236}">
                <a16:creationId xmlns:a16="http://schemas.microsoft.com/office/drawing/2014/main" id="{DA2A3735-C6EA-E243-957F-9D948479EA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6864" y="1835409"/>
          <a:ext cx="7031830" cy="4790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3" imgW="7734300" imgH="5295900" progId="Excel.Chart.8">
                  <p:embed/>
                </p:oleObj>
              </mc:Choice>
              <mc:Fallback>
                <p:oleObj name="Chart" r:id="rId3" imgW="7734300" imgH="5295900" progId="Excel.Chart.8">
                  <p:embed/>
                  <p:pic>
                    <p:nvPicPr>
                      <p:cNvPr id="146" name="Object 2">
                        <a:extLst>
                          <a:ext uri="{FF2B5EF4-FFF2-40B4-BE49-F238E27FC236}">
                            <a16:creationId xmlns:a16="http://schemas.microsoft.com/office/drawing/2014/main" id="{DA2A3735-C6EA-E243-957F-9D948479EA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6864" y="1835409"/>
                        <a:ext cx="7031830" cy="47902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7AAACF9-A4E2-714C-A130-30E3EF5AB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561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P2P file distribution: BitTorrent </a:t>
            </a:r>
          </a:p>
        </p:txBody>
      </p:sp>
      <p:sp>
        <p:nvSpPr>
          <p:cNvPr id="8" name="Rectangle 43">
            <a:extLst>
              <a:ext uri="{FF2B5EF4-FFF2-40B4-BE49-F238E27FC236}">
                <a16:creationId xmlns:a16="http://schemas.microsoft.com/office/drawing/2014/main" id="{9F70DCCB-36C3-394B-AA08-EB0F698CB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784" y="1260022"/>
            <a:ext cx="712470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800" dirty="0">
                <a:latin typeface="+mn-lt"/>
              </a:rPr>
              <a:t>file divided into 256Kb chunks</a:t>
            </a:r>
          </a:p>
          <a:p>
            <a:pPr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800" dirty="0">
                <a:latin typeface="+mn-lt"/>
              </a:rPr>
              <a:t>peers in torrent send/receive file chunks</a:t>
            </a:r>
            <a:endParaRPr lang="en-US" altLang="en-US" sz="3200" dirty="0">
              <a:latin typeface="+mn-lt"/>
            </a:endParaRPr>
          </a:p>
        </p:txBody>
      </p:sp>
      <p:sp>
        <p:nvSpPr>
          <p:cNvPr id="9" name="Text Box 37">
            <a:extLst>
              <a:ext uri="{FF2B5EF4-FFF2-40B4-BE49-F238E27FC236}">
                <a16:creationId xmlns:a16="http://schemas.microsoft.com/office/drawing/2014/main" id="{5650BC65-B000-EC4F-B4E6-547C48D65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096" y="2371997"/>
            <a:ext cx="3018775" cy="775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i="1" dirty="0">
                <a:solidFill>
                  <a:srgbClr val="CC0000"/>
                </a:solidFill>
                <a:latin typeface="+mn-lt"/>
              </a:rPr>
              <a:t>tracker:</a:t>
            </a:r>
            <a:r>
              <a:rPr lang="en-US" altLang="en-US" sz="2800" dirty="0">
                <a:latin typeface="+mn-lt"/>
              </a:rPr>
              <a:t> </a:t>
            </a:r>
            <a:r>
              <a:rPr lang="en-US" altLang="en-US" sz="2400" dirty="0">
                <a:latin typeface="+mn-lt"/>
              </a:rPr>
              <a:t>tracks peers 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participating in torrent</a:t>
            </a:r>
          </a:p>
        </p:txBody>
      </p:sp>
      <p:sp>
        <p:nvSpPr>
          <p:cNvPr id="10" name="Text Box 41">
            <a:extLst>
              <a:ext uri="{FF2B5EF4-FFF2-40B4-BE49-F238E27FC236}">
                <a16:creationId xmlns:a16="http://schemas.microsoft.com/office/drawing/2014/main" id="{2814A19F-08C5-434B-8DB2-D40537539D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019" y="2385559"/>
            <a:ext cx="4044723" cy="775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2800" i="1" dirty="0">
                <a:solidFill>
                  <a:srgbClr val="CC0000"/>
                </a:solidFill>
                <a:latin typeface="+mn-lt"/>
              </a:rPr>
              <a:t>torrent:</a:t>
            </a:r>
            <a:r>
              <a:rPr lang="en-US" altLang="en-US" sz="2800" dirty="0">
                <a:latin typeface="+mn-lt"/>
              </a:rPr>
              <a:t> </a:t>
            </a:r>
            <a:r>
              <a:rPr lang="en-US" altLang="en-US" sz="2400" dirty="0">
                <a:latin typeface="+mn-lt"/>
              </a:rPr>
              <a:t>group of peers exchanging  chunks of a file</a:t>
            </a:r>
          </a:p>
        </p:txBody>
      </p:sp>
      <p:sp>
        <p:nvSpPr>
          <p:cNvPr id="11" name="Line 21">
            <a:extLst>
              <a:ext uri="{FF2B5EF4-FFF2-40B4-BE49-F238E27FC236}">
                <a16:creationId xmlns:a16="http://schemas.microsoft.com/office/drawing/2014/main" id="{91218428-BF18-064C-AC6D-09C6F280B6C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9045" y="3765096"/>
            <a:ext cx="1587" cy="5365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25">
            <a:extLst>
              <a:ext uri="{FF2B5EF4-FFF2-40B4-BE49-F238E27FC236}">
                <a16:creationId xmlns:a16="http://schemas.microsoft.com/office/drawing/2014/main" id="{83D9B80D-0209-4147-9E8B-F917A5CACC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5245" y="3493634"/>
            <a:ext cx="2551112" cy="140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26">
            <a:extLst>
              <a:ext uri="{FF2B5EF4-FFF2-40B4-BE49-F238E27FC236}">
                <a16:creationId xmlns:a16="http://schemas.microsoft.com/office/drawing/2014/main" id="{F9471077-2BA5-5449-84C5-497550D1A88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2045" y="3644446"/>
            <a:ext cx="247650" cy="181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27">
            <a:extLst>
              <a:ext uri="{FF2B5EF4-FFF2-40B4-BE49-F238E27FC236}">
                <a16:creationId xmlns:a16="http://schemas.microsoft.com/office/drawing/2014/main" id="{10E079A5-4F27-9043-ABC7-F13963D847D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931932" y="3404734"/>
            <a:ext cx="1168400" cy="30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28">
            <a:extLst>
              <a:ext uri="{FF2B5EF4-FFF2-40B4-BE49-F238E27FC236}">
                <a16:creationId xmlns:a16="http://schemas.microsoft.com/office/drawing/2014/main" id="{5691CE8D-190A-8F4F-81D8-DA20F9A025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15957" y="3941309"/>
            <a:ext cx="2039938" cy="1987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29">
            <a:extLst>
              <a:ext uri="{FF2B5EF4-FFF2-40B4-BE49-F238E27FC236}">
                <a16:creationId xmlns:a16="http://schemas.microsoft.com/office/drawing/2014/main" id="{0B716A5B-3226-9240-889D-C421A6779B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03270" y="5906634"/>
            <a:ext cx="739775" cy="163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30">
            <a:extLst>
              <a:ext uri="{FF2B5EF4-FFF2-40B4-BE49-F238E27FC236}">
                <a16:creationId xmlns:a16="http://schemas.microsoft.com/office/drawing/2014/main" id="{CB541843-3E52-6849-8C3D-ACA1E8B0A9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22257" y="3603171"/>
            <a:ext cx="900113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31">
            <a:extLst>
              <a:ext uri="{FF2B5EF4-FFF2-40B4-BE49-F238E27FC236}">
                <a16:creationId xmlns:a16="http://schemas.microsoft.com/office/drawing/2014/main" id="{52216A70-C583-4540-BB2D-CF1771FB2A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87357" y="4989059"/>
            <a:ext cx="212090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32">
            <a:extLst>
              <a:ext uri="{FF2B5EF4-FFF2-40B4-BE49-F238E27FC236}">
                <a16:creationId xmlns:a16="http://schemas.microsoft.com/office/drawing/2014/main" id="{F807AF1E-A5B9-A540-A172-58D4029FDE3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7482" y="3547609"/>
            <a:ext cx="1182688" cy="127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33">
            <a:extLst>
              <a:ext uri="{FF2B5EF4-FFF2-40B4-BE49-F238E27FC236}">
                <a16:creationId xmlns:a16="http://schemas.microsoft.com/office/drawing/2014/main" id="{57AE3ACE-B172-774D-A007-D1E10D3347F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30395" y="5928859"/>
            <a:ext cx="376237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34">
            <a:extLst>
              <a:ext uri="{FF2B5EF4-FFF2-40B4-BE49-F238E27FC236}">
                <a16:creationId xmlns:a16="http://schemas.microsoft.com/office/drawing/2014/main" id="{AD1B36D1-84DC-F74A-AFE8-CA1FD75FB991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5970" y="6224134"/>
            <a:ext cx="149066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Text Box 35">
            <a:extLst>
              <a:ext uri="{FF2B5EF4-FFF2-40B4-BE49-F238E27FC236}">
                <a16:creationId xmlns:a16="http://schemas.microsoft.com/office/drawing/2014/main" id="{4EFE36E1-3543-7248-A7C0-2AC7D4F78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0570" y="4766809"/>
            <a:ext cx="15850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+mn-lt"/>
              </a:rPr>
              <a:t>Alice arrives  …</a:t>
            </a:r>
          </a:p>
        </p:txBody>
      </p:sp>
      <p:sp>
        <p:nvSpPr>
          <p:cNvPr id="23" name="Line 38">
            <a:extLst>
              <a:ext uri="{FF2B5EF4-FFF2-40B4-BE49-F238E27FC236}">
                <a16:creationId xmlns:a16="http://schemas.microsoft.com/office/drawing/2014/main" id="{E123A252-D37E-4649-B66C-7F9C1DB6CC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81257" y="5163684"/>
            <a:ext cx="263525" cy="93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4" name="Picture 39" descr="Alice">
            <a:extLst>
              <a:ext uri="{FF2B5EF4-FFF2-40B4-BE49-F238E27FC236}">
                <a16:creationId xmlns:a16="http://schemas.microsoft.com/office/drawing/2014/main" id="{6F308F82-9362-FC4F-921E-2715C3D3E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270" y="4284209"/>
            <a:ext cx="4746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Line 42">
            <a:extLst>
              <a:ext uri="{FF2B5EF4-FFF2-40B4-BE49-F238E27FC236}">
                <a16:creationId xmlns:a16="http://schemas.microsoft.com/office/drawing/2014/main" id="{3C11B289-FD57-9D4E-9E24-3A266C61D9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4820" y="3122159"/>
            <a:ext cx="476250" cy="258762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Text Box 35">
            <a:extLst>
              <a:ext uri="{FF2B5EF4-FFF2-40B4-BE49-F238E27FC236}">
                <a16:creationId xmlns:a16="http://schemas.microsoft.com/office/drawing/2014/main" id="{927C2D32-6615-3F4A-95AB-84426525C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4857" y="5027159"/>
            <a:ext cx="21605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+mn-lt"/>
              </a:rPr>
              <a:t>… obtains list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+mn-lt"/>
              </a:rPr>
              <a:t>of peers from tracker</a:t>
            </a:r>
          </a:p>
        </p:txBody>
      </p:sp>
      <p:grpSp>
        <p:nvGrpSpPr>
          <p:cNvPr id="27" name="Group 68">
            <a:extLst>
              <a:ext uri="{FF2B5EF4-FFF2-40B4-BE49-F238E27FC236}">
                <a16:creationId xmlns:a16="http://schemas.microsoft.com/office/drawing/2014/main" id="{0CB0B1F3-FC8E-0A48-BF34-45F53DE7FC53}"/>
              </a:ext>
            </a:extLst>
          </p:cNvPr>
          <p:cNvGrpSpPr>
            <a:grpSpLocks/>
          </p:cNvGrpSpPr>
          <p:nvPr/>
        </p:nvGrpSpPr>
        <p:grpSpPr bwMode="auto">
          <a:xfrm>
            <a:off x="4528457" y="3571421"/>
            <a:ext cx="3492500" cy="2163763"/>
            <a:chOff x="1752" y="2166"/>
            <a:chExt cx="2200" cy="1363"/>
          </a:xfrm>
        </p:grpSpPr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07CCED51-0858-B14F-BA5F-7B3C851D3C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2166"/>
              <a:ext cx="361" cy="5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AE1CB49D-CE6D-D143-95DB-E659615A36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0" y="2352"/>
              <a:ext cx="2182" cy="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327E99FD-0AAB-E84D-845A-9A6E34919A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6" y="2820"/>
              <a:ext cx="1550" cy="7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" name="Text Box 35">
            <a:extLst>
              <a:ext uri="{FF2B5EF4-FFF2-40B4-BE49-F238E27FC236}">
                <a16:creationId xmlns:a16="http://schemas.microsoft.com/office/drawing/2014/main" id="{41FA99F8-69D2-FB4B-B615-224F5CEB2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170" y="5568496"/>
            <a:ext cx="317202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+mn-lt"/>
              </a:rPr>
              <a:t>… and begins exchanging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+mn-lt"/>
              </a:rPr>
              <a:t>file chunks with peers in torrent</a:t>
            </a:r>
          </a:p>
        </p:txBody>
      </p:sp>
      <p:grpSp>
        <p:nvGrpSpPr>
          <p:cNvPr id="32" name="Group 71">
            <a:extLst>
              <a:ext uri="{FF2B5EF4-FFF2-40B4-BE49-F238E27FC236}">
                <a16:creationId xmlns:a16="http://schemas.microsoft.com/office/drawing/2014/main" id="{A0FCD1EA-5119-B341-A835-E304CBD33AC4}"/>
              </a:ext>
            </a:extLst>
          </p:cNvPr>
          <p:cNvGrpSpPr>
            <a:grpSpLocks/>
          </p:cNvGrpSpPr>
          <p:nvPr/>
        </p:nvGrpSpPr>
        <p:grpSpPr bwMode="auto">
          <a:xfrm>
            <a:off x="3931557" y="3080884"/>
            <a:ext cx="379413" cy="604837"/>
            <a:chOff x="4140" y="429"/>
            <a:chExt cx="1425" cy="2396"/>
          </a:xfrm>
        </p:grpSpPr>
        <p:sp>
          <p:nvSpPr>
            <p:cNvPr id="33" name="Freeform 72">
              <a:extLst>
                <a:ext uri="{FF2B5EF4-FFF2-40B4-BE49-F238E27FC236}">
                  <a16:creationId xmlns:a16="http://schemas.microsoft.com/office/drawing/2014/main" id="{36B6D999-1302-CA4C-9CFD-B5CDD5323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ectangle 73">
              <a:extLst>
                <a:ext uri="{FF2B5EF4-FFF2-40B4-BE49-F238E27FC236}">
                  <a16:creationId xmlns:a16="http://schemas.microsoft.com/office/drawing/2014/main" id="{AE763A03-0DD4-834A-B674-79B066627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9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35" name="Freeform 74">
              <a:extLst>
                <a:ext uri="{FF2B5EF4-FFF2-40B4-BE49-F238E27FC236}">
                  <a16:creationId xmlns:a16="http://schemas.microsoft.com/office/drawing/2014/main" id="{1AF22850-A524-C34B-9648-D7E113A51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75">
              <a:extLst>
                <a:ext uri="{FF2B5EF4-FFF2-40B4-BE49-F238E27FC236}">
                  <a16:creationId xmlns:a16="http://schemas.microsoft.com/office/drawing/2014/main" id="{E1031A0C-C898-9240-84A5-5DF224E40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76">
              <a:extLst>
                <a:ext uri="{FF2B5EF4-FFF2-40B4-BE49-F238E27FC236}">
                  <a16:creationId xmlns:a16="http://schemas.microsoft.com/office/drawing/2014/main" id="{FE7D0B4D-AB22-7349-A08A-69B9AFDFE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38" name="Group 77">
              <a:extLst>
                <a:ext uri="{FF2B5EF4-FFF2-40B4-BE49-F238E27FC236}">
                  <a16:creationId xmlns:a16="http://schemas.microsoft.com/office/drawing/2014/main" id="{4BEA5B83-9C56-7E41-BD11-3923564345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3" name="AutoShape 78">
                <a:extLst>
                  <a:ext uri="{FF2B5EF4-FFF2-40B4-BE49-F238E27FC236}">
                    <a16:creationId xmlns:a16="http://schemas.microsoft.com/office/drawing/2014/main" id="{A1F98537-39E1-5140-824E-666C1A8D1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9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64" name="AutoShape 79">
                <a:extLst>
                  <a:ext uri="{FF2B5EF4-FFF2-40B4-BE49-F238E27FC236}">
                    <a16:creationId xmlns:a16="http://schemas.microsoft.com/office/drawing/2014/main" id="{3E630405-7E91-474D-81B7-5BE15C86F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39" name="Rectangle 80">
              <a:extLst>
                <a:ext uri="{FF2B5EF4-FFF2-40B4-BE49-F238E27FC236}">
                  <a16:creationId xmlns:a16="http://schemas.microsoft.com/office/drawing/2014/main" id="{B81937BA-7B8F-934F-9886-304C1E0FE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20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40" name="Group 81">
              <a:extLst>
                <a:ext uri="{FF2B5EF4-FFF2-40B4-BE49-F238E27FC236}">
                  <a16:creationId xmlns:a16="http://schemas.microsoft.com/office/drawing/2014/main" id="{EB47381C-540F-D44E-B9A6-D96D60900C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1" name="AutoShape 82">
                <a:extLst>
                  <a:ext uri="{FF2B5EF4-FFF2-40B4-BE49-F238E27FC236}">
                    <a16:creationId xmlns:a16="http://schemas.microsoft.com/office/drawing/2014/main" id="{CB241153-BE70-A046-A468-0E9F962F2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9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62" name="AutoShape 83">
                <a:extLst>
                  <a:ext uri="{FF2B5EF4-FFF2-40B4-BE49-F238E27FC236}">
                    <a16:creationId xmlns:a16="http://schemas.microsoft.com/office/drawing/2014/main" id="{AE4F9DC7-0CE7-224E-AC2E-7172DE8E4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41" name="Rectangle 84">
              <a:extLst>
                <a:ext uri="{FF2B5EF4-FFF2-40B4-BE49-F238E27FC236}">
                  <a16:creationId xmlns:a16="http://schemas.microsoft.com/office/drawing/2014/main" id="{8C5EDE9F-7A54-8E4C-9F85-07C13C5C2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42" name="Rectangle 85">
              <a:extLst>
                <a:ext uri="{FF2B5EF4-FFF2-40B4-BE49-F238E27FC236}">
                  <a16:creationId xmlns:a16="http://schemas.microsoft.com/office/drawing/2014/main" id="{6FEC7A6E-AAC2-3842-B9A4-935F2060D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5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grpSp>
          <p:nvGrpSpPr>
            <p:cNvPr id="43" name="Group 86">
              <a:extLst>
                <a:ext uri="{FF2B5EF4-FFF2-40B4-BE49-F238E27FC236}">
                  <a16:creationId xmlns:a16="http://schemas.microsoft.com/office/drawing/2014/main" id="{CAC1B168-07EE-3C44-9AEE-5914C1B8DC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9" name="AutoShape 87">
                <a:extLst>
                  <a:ext uri="{FF2B5EF4-FFF2-40B4-BE49-F238E27FC236}">
                    <a16:creationId xmlns:a16="http://schemas.microsoft.com/office/drawing/2014/main" id="{F49F383C-F941-F64A-8DDE-13A4D8D16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82"/>
                <a:ext cx="72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60" name="AutoShape 88">
                <a:extLst>
                  <a:ext uri="{FF2B5EF4-FFF2-40B4-BE49-F238E27FC236}">
                    <a16:creationId xmlns:a16="http://schemas.microsoft.com/office/drawing/2014/main" id="{E3456229-948B-9C4F-B503-DD55D3230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8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44" name="Freeform 89">
              <a:extLst>
                <a:ext uri="{FF2B5EF4-FFF2-40B4-BE49-F238E27FC236}">
                  <a16:creationId xmlns:a16="http://schemas.microsoft.com/office/drawing/2014/main" id="{3234093D-FE87-774F-B1CC-0588229AE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" name="Group 90">
              <a:extLst>
                <a:ext uri="{FF2B5EF4-FFF2-40B4-BE49-F238E27FC236}">
                  <a16:creationId xmlns:a16="http://schemas.microsoft.com/office/drawing/2014/main" id="{BA746CA5-383B-584C-B3CE-776F388C94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7" name="AutoShape 91">
                <a:extLst>
                  <a:ext uri="{FF2B5EF4-FFF2-40B4-BE49-F238E27FC236}">
                    <a16:creationId xmlns:a16="http://schemas.microsoft.com/office/drawing/2014/main" id="{68AEEFFF-F3C4-BE40-8529-27EE2B357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8" name="AutoShape 92">
                <a:extLst>
                  <a:ext uri="{FF2B5EF4-FFF2-40B4-BE49-F238E27FC236}">
                    <a16:creationId xmlns:a16="http://schemas.microsoft.com/office/drawing/2014/main" id="{A5A04A8A-7369-354C-9B2B-CE0C0C572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8"/>
                <a:ext cx="706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</p:grpSp>
        <p:sp>
          <p:nvSpPr>
            <p:cNvPr id="46" name="Rectangle 93">
              <a:extLst>
                <a:ext uri="{FF2B5EF4-FFF2-40B4-BE49-F238E27FC236}">
                  <a16:creationId xmlns:a16="http://schemas.microsoft.com/office/drawing/2014/main" id="{618A0788-435C-8042-AA0E-E94601F03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72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47" name="Freeform 94">
              <a:extLst>
                <a:ext uri="{FF2B5EF4-FFF2-40B4-BE49-F238E27FC236}">
                  <a16:creationId xmlns:a16="http://schemas.microsoft.com/office/drawing/2014/main" id="{25054F67-2153-544C-AC14-FB9950D72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95">
              <a:extLst>
                <a:ext uri="{FF2B5EF4-FFF2-40B4-BE49-F238E27FC236}">
                  <a16:creationId xmlns:a16="http://schemas.microsoft.com/office/drawing/2014/main" id="{F3155E84-B2BA-A749-84BE-14633D97E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96">
              <a:extLst>
                <a:ext uri="{FF2B5EF4-FFF2-40B4-BE49-F238E27FC236}">
                  <a16:creationId xmlns:a16="http://schemas.microsoft.com/office/drawing/2014/main" id="{CA182219-7AC0-E240-972C-91BD56BAF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1"/>
              <a:ext cx="48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0" name="Freeform 97">
              <a:extLst>
                <a:ext uri="{FF2B5EF4-FFF2-40B4-BE49-F238E27FC236}">
                  <a16:creationId xmlns:a16="http://schemas.microsoft.com/office/drawing/2014/main" id="{85F80E33-0DDA-284C-9587-26BBD9164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AutoShape 98">
              <a:extLst>
                <a:ext uri="{FF2B5EF4-FFF2-40B4-BE49-F238E27FC236}">
                  <a16:creationId xmlns:a16="http://schemas.microsoft.com/office/drawing/2014/main" id="{882E6AD3-0779-D044-AD1D-25D362270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8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2" name="AutoShape 99">
              <a:extLst>
                <a:ext uri="{FF2B5EF4-FFF2-40B4-BE49-F238E27FC236}">
                  <a16:creationId xmlns:a16="http://schemas.microsoft.com/office/drawing/2014/main" id="{7B40A6F7-0BA7-7E46-8BEC-61560B693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2"/>
              <a:ext cx="1073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3" name="Oval 100">
              <a:extLst>
                <a:ext uri="{FF2B5EF4-FFF2-40B4-BE49-F238E27FC236}">
                  <a16:creationId xmlns:a16="http://schemas.microsoft.com/office/drawing/2014/main" id="{F7339661-C71C-C74D-AC1D-5ED32FE9B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1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4" name="Oval 101">
              <a:extLst>
                <a:ext uri="{FF2B5EF4-FFF2-40B4-BE49-F238E27FC236}">
                  <a16:creationId xmlns:a16="http://schemas.microsoft.com/office/drawing/2014/main" id="{B23B5791-AF12-DF45-86A6-EECA1ABBE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5"/>
              <a:ext cx="161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55" name="Oval 102">
              <a:extLst>
                <a:ext uri="{FF2B5EF4-FFF2-40B4-BE49-F238E27FC236}">
                  <a16:creationId xmlns:a16="http://schemas.microsoft.com/office/drawing/2014/main" id="{276ECC61-535B-904F-A386-35EBB8EC4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" y="2379"/>
              <a:ext cx="155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56" name="Rectangle 103">
              <a:extLst>
                <a:ext uri="{FF2B5EF4-FFF2-40B4-BE49-F238E27FC236}">
                  <a16:creationId xmlns:a16="http://schemas.microsoft.com/office/drawing/2014/main" id="{EA9915CD-687B-DC45-B384-ED68394FB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8"/>
              <a:ext cx="83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</p:grpSp>
      <p:grpSp>
        <p:nvGrpSpPr>
          <p:cNvPr id="65" name="Group 104">
            <a:extLst>
              <a:ext uri="{FF2B5EF4-FFF2-40B4-BE49-F238E27FC236}">
                <a16:creationId xmlns:a16="http://schemas.microsoft.com/office/drawing/2014/main" id="{A1CC28AD-9104-D040-9B79-0D23AB0DAD5C}"/>
              </a:ext>
            </a:extLst>
          </p:cNvPr>
          <p:cNvGrpSpPr>
            <a:grpSpLocks/>
          </p:cNvGrpSpPr>
          <p:nvPr/>
        </p:nvGrpSpPr>
        <p:grpSpPr bwMode="auto">
          <a:xfrm>
            <a:off x="3825195" y="4320721"/>
            <a:ext cx="685800" cy="588963"/>
            <a:chOff x="-44" y="1473"/>
            <a:chExt cx="981" cy="1105"/>
          </a:xfrm>
        </p:grpSpPr>
        <p:pic>
          <p:nvPicPr>
            <p:cNvPr id="66" name="Picture 105" descr="desktop_computer_stylized_medium">
              <a:extLst>
                <a:ext uri="{FF2B5EF4-FFF2-40B4-BE49-F238E27FC236}">
                  <a16:creationId xmlns:a16="http://schemas.microsoft.com/office/drawing/2014/main" id="{AAA9C191-A724-DE4E-A0DA-AF600AE1B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" name="Freeform 106">
              <a:extLst>
                <a:ext uri="{FF2B5EF4-FFF2-40B4-BE49-F238E27FC236}">
                  <a16:creationId xmlns:a16="http://schemas.microsoft.com/office/drawing/2014/main" id="{E6FC85B1-48F0-1149-9E86-28C220903A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8" name="Group 107">
            <a:extLst>
              <a:ext uri="{FF2B5EF4-FFF2-40B4-BE49-F238E27FC236}">
                <a16:creationId xmlns:a16="http://schemas.microsoft.com/office/drawing/2014/main" id="{291F0955-3988-7649-881A-FC89468189F9}"/>
              </a:ext>
            </a:extLst>
          </p:cNvPr>
          <p:cNvGrpSpPr>
            <a:grpSpLocks/>
          </p:cNvGrpSpPr>
          <p:nvPr/>
        </p:nvGrpSpPr>
        <p:grpSpPr bwMode="auto">
          <a:xfrm>
            <a:off x="5195207" y="5333546"/>
            <a:ext cx="728663" cy="620713"/>
            <a:chOff x="-44" y="1473"/>
            <a:chExt cx="981" cy="1105"/>
          </a:xfrm>
        </p:grpSpPr>
        <p:pic>
          <p:nvPicPr>
            <p:cNvPr id="69" name="Picture 108" descr="desktop_computer_stylized_medium">
              <a:extLst>
                <a:ext uri="{FF2B5EF4-FFF2-40B4-BE49-F238E27FC236}">
                  <a16:creationId xmlns:a16="http://schemas.microsoft.com/office/drawing/2014/main" id="{A5B37F88-7E58-784C-A670-1879282E5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Freeform 109">
              <a:extLst>
                <a:ext uri="{FF2B5EF4-FFF2-40B4-BE49-F238E27FC236}">
                  <a16:creationId xmlns:a16="http://schemas.microsoft.com/office/drawing/2014/main" id="{36940F9B-2451-784C-B12A-984CF4F873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1" name="Group 110">
            <a:extLst>
              <a:ext uri="{FF2B5EF4-FFF2-40B4-BE49-F238E27FC236}">
                <a16:creationId xmlns:a16="http://schemas.microsoft.com/office/drawing/2014/main" id="{7F424135-822E-074D-8C17-2A6D6E4ECAFC}"/>
              </a:ext>
            </a:extLst>
          </p:cNvPr>
          <p:cNvGrpSpPr>
            <a:grpSpLocks/>
          </p:cNvGrpSpPr>
          <p:nvPr/>
        </p:nvGrpSpPr>
        <p:grpSpPr bwMode="auto">
          <a:xfrm>
            <a:off x="5477782" y="5911396"/>
            <a:ext cx="728663" cy="620713"/>
            <a:chOff x="-44" y="1473"/>
            <a:chExt cx="981" cy="1105"/>
          </a:xfrm>
        </p:grpSpPr>
        <p:pic>
          <p:nvPicPr>
            <p:cNvPr id="72" name="Picture 111" descr="desktop_computer_stylized_medium">
              <a:extLst>
                <a:ext uri="{FF2B5EF4-FFF2-40B4-BE49-F238E27FC236}">
                  <a16:creationId xmlns:a16="http://schemas.microsoft.com/office/drawing/2014/main" id="{34FC5600-17A3-934E-9068-3B83CAC0C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" name="Freeform 112">
              <a:extLst>
                <a:ext uri="{FF2B5EF4-FFF2-40B4-BE49-F238E27FC236}">
                  <a16:creationId xmlns:a16="http://schemas.microsoft.com/office/drawing/2014/main" id="{1F97F168-3D00-8E46-92E2-721EC7E48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4" name="Group 113">
            <a:extLst>
              <a:ext uri="{FF2B5EF4-FFF2-40B4-BE49-F238E27FC236}">
                <a16:creationId xmlns:a16="http://schemas.microsoft.com/office/drawing/2014/main" id="{C0B69BA7-0A27-7147-8AE9-1235C7C2A05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11445" y="4757284"/>
            <a:ext cx="728662" cy="620712"/>
            <a:chOff x="-44" y="1473"/>
            <a:chExt cx="981" cy="1105"/>
          </a:xfrm>
        </p:grpSpPr>
        <p:pic>
          <p:nvPicPr>
            <p:cNvPr id="75" name="Picture 114" descr="desktop_computer_stylized_medium">
              <a:extLst>
                <a:ext uri="{FF2B5EF4-FFF2-40B4-BE49-F238E27FC236}">
                  <a16:creationId xmlns:a16="http://schemas.microsoft.com/office/drawing/2014/main" id="{F68E7B52-0A00-E34D-9DA2-D7620DF995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115">
              <a:extLst>
                <a:ext uri="{FF2B5EF4-FFF2-40B4-BE49-F238E27FC236}">
                  <a16:creationId xmlns:a16="http://schemas.microsoft.com/office/drawing/2014/main" id="{CE23A1DF-EAD7-2749-B795-7C811DC2D3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7" name="Group 116">
            <a:extLst>
              <a:ext uri="{FF2B5EF4-FFF2-40B4-BE49-F238E27FC236}">
                <a16:creationId xmlns:a16="http://schemas.microsoft.com/office/drawing/2014/main" id="{C526BB6F-CCDA-0147-8FD0-0F99323F14A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63782" y="6095546"/>
            <a:ext cx="728663" cy="620713"/>
            <a:chOff x="-44" y="1473"/>
            <a:chExt cx="981" cy="1105"/>
          </a:xfrm>
        </p:grpSpPr>
        <p:pic>
          <p:nvPicPr>
            <p:cNvPr id="78" name="Picture 117" descr="desktop_computer_stylized_medium">
              <a:extLst>
                <a:ext uri="{FF2B5EF4-FFF2-40B4-BE49-F238E27FC236}">
                  <a16:creationId xmlns:a16="http://schemas.microsoft.com/office/drawing/2014/main" id="{CDFEDAF9-00CE-D646-8AE3-A7056CD30C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Freeform 118">
              <a:extLst>
                <a:ext uri="{FF2B5EF4-FFF2-40B4-BE49-F238E27FC236}">
                  <a16:creationId xmlns:a16="http://schemas.microsoft.com/office/drawing/2014/main" id="{3D90A292-9B8F-C447-9D79-AE8C9EFF48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0" name="Group 119">
            <a:extLst>
              <a:ext uri="{FF2B5EF4-FFF2-40B4-BE49-F238E27FC236}">
                <a16:creationId xmlns:a16="http://schemas.microsoft.com/office/drawing/2014/main" id="{EBC84D0D-5129-DF4C-A746-CE2C76A20F2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65420" y="3569834"/>
            <a:ext cx="728662" cy="620712"/>
            <a:chOff x="-44" y="1473"/>
            <a:chExt cx="981" cy="1105"/>
          </a:xfrm>
        </p:grpSpPr>
        <p:pic>
          <p:nvPicPr>
            <p:cNvPr id="81" name="Picture 120" descr="desktop_computer_stylized_medium">
              <a:extLst>
                <a:ext uri="{FF2B5EF4-FFF2-40B4-BE49-F238E27FC236}">
                  <a16:creationId xmlns:a16="http://schemas.microsoft.com/office/drawing/2014/main" id="{2B752977-E9AF-8448-A2A8-48B1A471FE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Freeform 121">
              <a:extLst>
                <a:ext uri="{FF2B5EF4-FFF2-40B4-BE49-F238E27FC236}">
                  <a16:creationId xmlns:a16="http://schemas.microsoft.com/office/drawing/2014/main" id="{2274D970-5334-1C44-8D20-95FD2587EC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3" name="Group 122">
            <a:extLst>
              <a:ext uri="{FF2B5EF4-FFF2-40B4-BE49-F238E27FC236}">
                <a16:creationId xmlns:a16="http://schemas.microsoft.com/office/drawing/2014/main" id="{62B3C8B1-8466-CB42-A6EE-7A22909BC2A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368370" y="3036434"/>
            <a:ext cx="641350" cy="620712"/>
            <a:chOff x="-44" y="1473"/>
            <a:chExt cx="981" cy="1105"/>
          </a:xfrm>
        </p:grpSpPr>
        <p:pic>
          <p:nvPicPr>
            <p:cNvPr id="84" name="Picture 123" descr="desktop_computer_stylized_medium">
              <a:extLst>
                <a:ext uri="{FF2B5EF4-FFF2-40B4-BE49-F238E27FC236}">
                  <a16:creationId xmlns:a16="http://schemas.microsoft.com/office/drawing/2014/main" id="{AD943130-CC29-0E45-BFE5-3AE7F2348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Freeform 124">
              <a:extLst>
                <a:ext uri="{FF2B5EF4-FFF2-40B4-BE49-F238E27FC236}">
                  <a16:creationId xmlns:a16="http://schemas.microsoft.com/office/drawing/2014/main" id="{D17179B0-F425-1A49-8872-7CDBB0C527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6" name="Group 125">
            <a:extLst>
              <a:ext uri="{FF2B5EF4-FFF2-40B4-BE49-F238E27FC236}">
                <a16:creationId xmlns:a16="http://schemas.microsoft.com/office/drawing/2014/main" id="{E26E3FBF-E723-C040-AEE6-20EB441E8176}"/>
              </a:ext>
            </a:extLst>
          </p:cNvPr>
          <p:cNvGrpSpPr>
            <a:grpSpLocks/>
          </p:cNvGrpSpPr>
          <p:nvPr/>
        </p:nvGrpSpPr>
        <p:grpSpPr bwMode="auto">
          <a:xfrm>
            <a:off x="4758645" y="3026909"/>
            <a:ext cx="728662" cy="620712"/>
            <a:chOff x="-44" y="1473"/>
            <a:chExt cx="981" cy="1105"/>
          </a:xfrm>
        </p:grpSpPr>
        <p:pic>
          <p:nvPicPr>
            <p:cNvPr id="87" name="Picture 126" descr="desktop_computer_stylized_medium">
              <a:extLst>
                <a:ext uri="{FF2B5EF4-FFF2-40B4-BE49-F238E27FC236}">
                  <a16:creationId xmlns:a16="http://schemas.microsoft.com/office/drawing/2014/main" id="{CF1B6F22-9E2D-1944-A52E-E77715BBD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8" name="Freeform 127">
              <a:extLst>
                <a:ext uri="{FF2B5EF4-FFF2-40B4-BE49-F238E27FC236}">
                  <a16:creationId xmlns:a16="http://schemas.microsoft.com/office/drawing/2014/main" id="{22CD730C-689A-E44A-91FA-E8E769CE6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9" name="Group 129">
            <a:extLst>
              <a:ext uri="{FF2B5EF4-FFF2-40B4-BE49-F238E27FC236}">
                <a16:creationId xmlns:a16="http://schemas.microsoft.com/office/drawing/2014/main" id="{A7C3F63D-74FF-7040-B1D2-88A6E501954B}"/>
              </a:ext>
            </a:extLst>
          </p:cNvPr>
          <p:cNvGrpSpPr>
            <a:grpSpLocks/>
          </p:cNvGrpSpPr>
          <p:nvPr/>
        </p:nvGrpSpPr>
        <p:grpSpPr bwMode="auto">
          <a:xfrm>
            <a:off x="6858907" y="5639934"/>
            <a:ext cx="490538" cy="412750"/>
            <a:chOff x="-44" y="1473"/>
            <a:chExt cx="981" cy="1105"/>
          </a:xfrm>
        </p:grpSpPr>
        <p:pic>
          <p:nvPicPr>
            <p:cNvPr id="90" name="Picture 130" descr="desktop_computer_stylized_medium">
              <a:extLst>
                <a:ext uri="{FF2B5EF4-FFF2-40B4-BE49-F238E27FC236}">
                  <a16:creationId xmlns:a16="http://schemas.microsoft.com/office/drawing/2014/main" id="{45B574F8-532C-7A46-A7F4-34C6C8EBE1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" name="Freeform 131">
              <a:extLst>
                <a:ext uri="{FF2B5EF4-FFF2-40B4-BE49-F238E27FC236}">
                  <a16:creationId xmlns:a16="http://schemas.microsoft.com/office/drawing/2014/main" id="{AA7D8503-5853-054D-99AB-15405424F7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92" name="Slide Number Placeholder 2">
            <a:extLst>
              <a:ext uri="{FF2B5EF4-FFF2-40B4-BE49-F238E27FC236}">
                <a16:creationId xmlns:a16="http://schemas.microsoft.com/office/drawing/2014/main" id="{D180C486-5822-2A45-9DAC-775AB430B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71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3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P2P file distribution: BitTorrent </a:t>
            </a:r>
          </a:p>
        </p:txBody>
      </p:sp>
      <p:sp>
        <p:nvSpPr>
          <p:cNvPr id="170" name="Rectangle 3">
            <a:extLst>
              <a:ext uri="{FF2B5EF4-FFF2-40B4-BE49-F238E27FC236}">
                <a16:creationId xmlns:a16="http://schemas.microsoft.com/office/drawing/2014/main" id="{BE01B437-A61A-9B44-A8C0-5BAD0C501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727" y="1548887"/>
            <a:ext cx="5988276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7338" indent="-287338"/>
            <a:r>
              <a:rPr lang="en-US" altLang="en-US" kern="0" dirty="0">
                <a:latin typeface="+mn-lt"/>
                <a:ea typeface="ＭＳ Ｐゴシック" panose="020B0600070205080204" pitchFamily="34" charset="-128"/>
              </a:rPr>
              <a:t>peer joining torrent: </a:t>
            </a:r>
          </a:p>
          <a:p>
            <a:pPr marL="681038" lvl="1" indent="-223838"/>
            <a:r>
              <a:rPr lang="en-US" altLang="en-US" kern="0" dirty="0">
                <a:latin typeface="+mn-lt"/>
                <a:ea typeface="ＭＳ Ｐゴシック" panose="020B0600070205080204" pitchFamily="34" charset="-128"/>
              </a:rPr>
              <a:t>has no chunks, but will accumulate them over time from other peers</a:t>
            </a:r>
          </a:p>
          <a:p>
            <a:pPr marL="681038" lvl="1" indent="-223838"/>
            <a:r>
              <a:rPr lang="en-US" altLang="en-US" kern="0" dirty="0">
                <a:latin typeface="+mn-lt"/>
                <a:ea typeface="ＭＳ Ｐゴシック" panose="020B0600070205080204" pitchFamily="34" charset="-128"/>
              </a:rPr>
              <a:t>registers with tracker to get list of peers, connects to subset of peers (</a:t>
            </a:r>
            <a:r>
              <a:rPr lang="ja-JP" altLang="en-US" kern="0">
                <a:latin typeface="+mn-lt"/>
                <a:ea typeface="ＭＳ Ｐゴシック" panose="020B0600070205080204" pitchFamily="34" charset="-128"/>
              </a:rPr>
              <a:t>“</a:t>
            </a:r>
            <a:r>
              <a:rPr lang="en-US" altLang="ja-JP" kern="0" dirty="0">
                <a:latin typeface="+mn-lt"/>
                <a:ea typeface="ＭＳ Ｐゴシック" panose="020B0600070205080204" pitchFamily="34" charset="-128"/>
              </a:rPr>
              <a:t>neighbors</a:t>
            </a:r>
            <a:r>
              <a:rPr lang="ja-JP" altLang="en-US" kern="0">
                <a:latin typeface="+mn-lt"/>
                <a:ea typeface="ＭＳ Ｐゴシック" panose="020B0600070205080204" pitchFamily="34" charset="-128"/>
              </a:rPr>
              <a:t>”</a:t>
            </a:r>
            <a:r>
              <a:rPr lang="en-US" altLang="ja-JP" kern="0" dirty="0">
                <a:latin typeface="+mn-lt"/>
                <a:ea typeface="ＭＳ Ｐゴシック" panose="020B0600070205080204" pitchFamily="34" charset="-128"/>
              </a:rPr>
              <a:t>)</a:t>
            </a:r>
            <a:endParaRPr lang="en-US" altLang="en-US" kern="0" dirty="0">
              <a:latin typeface="+mn-lt"/>
              <a:ea typeface="ＭＳ Ｐゴシック" panose="020B0600070205080204" pitchFamily="34" charset="-128"/>
            </a:endParaRPr>
          </a:p>
        </p:txBody>
      </p:sp>
      <p:sp>
        <p:nvSpPr>
          <p:cNvPr id="171" name="Rectangle 3">
            <a:extLst>
              <a:ext uri="{FF2B5EF4-FFF2-40B4-BE49-F238E27FC236}">
                <a16:creationId xmlns:a16="http://schemas.microsoft.com/office/drawing/2014/main" id="{5C2EB95A-93B0-5840-9C4D-A1762DAEA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056" y="3728719"/>
            <a:ext cx="10987087" cy="233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800" dirty="0">
                <a:solidFill>
                  <a:srgbClr val="000000"/>
                </a:solidFill>
                <a:latin typeface="+mn-lt"/>
              </a:rPr>
              <a:t>while downloading, peer uploads chunks to other peers</a:t>
            </a:r>
          </a:p>
          <a:p>
            <a:pPr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800" dirty="0">
                <a:solidFill>
                  <a:srgbClr val="000000"/>
                </a:solidFill>
                <a:latin typeface="+mn-lt"/>
              </a:rPr>
              <a:t>peer may change peers with whom it exchanges chunks</a:t>
            </a:r>
          </a:p>
          <a:p>
            <a:pPr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800" i="1" dirty="0">
                <a:solidFill>
                  <a:srgbClr val="CC0000"/>
                </a:solidFill>
                <a:latin typeface="+mn-lt"/>
              </a:rPr>
              <a:t>churn:</a:t>
            </a:r>
            <a:r>
              <a:rPr lang="en-US" altLang="en-US" sz="2800" dirty="0">
                <a:solidFill>
                  <a:srgbClr val="000000"/>
                </a:solidFill>
                <a:latin typeface="+mn-lt"/>
              </a:rPr>
              <a:t> peers may come and go</a:t>
            </a:r>
          </a:p>
          <a:p>
            <a:pPr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800" dirty="0">
                <a:solidFill>
                  <a:srgbClr val="000000"/>
                </a:solidFill>
                <a:latin typeface="+mn-lt"/>
              </a:rPr>
              <a:t>once peer has entire file, it may (selfishly) leave or (altruistically) remain in torrent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DCC6C24-30FA-4B4E-A269-8C92EE25BC46}"/>
              </a:ext>
            </a:extLst>
          </p:cNvPr>
          <p:cNvGrpSpPr/>
          <p:nvPr/>
        </p:nvGrpSpPr>
        <p:grpSpPr>
          <a:xfrm>
            <a:off x="7622267" y="1307114"/>
            <a:ext cx="3567113" cy="2233613"/>
            <a:chOff x="4911725" y="1368425"/>
            <a:chExt cx="3567113" cy="2233613"/>
          </a:xfrm>
        </p:grpSpPr>
        <p:sp>
          <p:nvSpPr>
            <p:cNvPr id="172" name="Line 25">
              <a:extLst>
                <a:ext uri="{FF2B5EF4-FFF2-40B4-BE49-F238E27FC236}">
                  <a16:creationId xmlns:a16="http://schemas.microsoft.com/office/drawing/2014/main" id="{14C1BFA3-2422-AC40-9443-EBE4B0BA4E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5225" y="1646238"/>
              <a:ext cx="1736725" cy="8794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3" name="Line 26">
              <a:extLst>
                <a:ext uri="{FF2B5EF4-FFF2-40B4-BE49-F238E27FC236}">
                  <a16:creationId xmlns:a16="http://schemas.microsoft.com/office/drawing/2014/main" id="{858C722B-AFD5-3E4D-9F07-FC6900AAFE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7113" y="1739900"/>
              <a:ext cx="168275" cy="11334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4" name="Line 27">
              <a:extLst>
                <a:ext uri="{FF2B5EF4-FFF2-40B4-BE49-F238E27FC236}">
                  <a16:creationId xmlns:a16="http://schemas.microsoft.com/office/drawing/2014/main" id="{BE071C26-5E10-4944-8BF4-10C7EC327E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223125" y="1590675"/>
              <a:ext cx="795338" cy="1905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5" name="Line 28">
              <a:extLst>
                <a:ext uri="{FF2B5EF4-FFF2-40B4-BE49-F238E27FC236}">
                  <a16:creationId xmlns:a16="http://schemas.microsoft.com/office/drawing/2014/main" id="{75CAFCCB-E9E5-7E49-A3F5-4958D9F89A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67500" y="1925638"/>
              <a:ext cx="1389063" cy="12398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6" name="Line 29">
              <a:extLst>
                <a:ext uri="{FF2B5EF4-FFF2-40B4-BE49-F238E27FC236}">
                  <a16:creationId xmlns:a16="http://schemas.microsoft.com/office/drawing/2014/main" id="{1D50DE5F-310E-1E44-85DE-D65DD48DF2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6238" y="3152775"/>
              <a:ext cx="504825" cy="101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7" name="Line 30">
              <a:extLst>
                <a:ext uri="{FF2B5EF4-FFF2-40B4-BE49-F238E27FC236}">
                  <a16:creationId xmlns:a16="http://schemas.microsoft.com/office/drawing/2014/main" id="{FCC71024-B200-2142-949F-7D4A1B58C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99213" y="1714500"/>
              <a:ext cx="612775" cy="10461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8" name="Line 31">
              <a:extLst>
                <a:ext uri="{FF2B5EF4-FFF2-40B4-BE49-F238E27FC236}">
                  <a16:creationId xmlns:a16="http://schemas.microsoft.com/office/drawing/2014/main" id="{1790AC52-1931-A649-B99C-E0E7A089EC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11925" y="2579688"/>
              <a:ext cx="1443038" cy="3016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79" name="Line 32">
              <a:extLst>
                <a:ext uri="{FF2B5EF4-FFF2-40B4-BE49-F238E27FC236}">
                  <a16:creationId xmlns:a16="http://schemas.microsoft.com/office/drawing/2014/main" id="{89975C97-C827-D24A-B1B2-BA5EA5D13E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92963" y="1679575"/>
              <a:ext cx="804862" cy="7969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0" name="Line 33">
              <a:extLst>
                <a:ext uri="{FF2B5EF4-FFF2-40B4-BE49-F238E27FC236}">
                  <a16:creationId xmlns:a16="http://schemas.microsoft.com/office/drawing/2014/main" id="{955D94CA-F543-6C42-A481-B95EE01861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4588" y="3165475"/>
              <a:ext cx="255587" cy="1365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1" name="Line 34">
              <a:extLst>
                <a:ext uri="{FF2B5EF4-FFF2-40B4-BE49-F238E27FC236}">
                  <a16:creationId xmlns:a16="http://schemas.microsoft.com/office/drawing/2014/main" id="{951F72DA-656A-D04D-A6C4-F256EFF9FB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35763" y="3351213"/>
              <a:ext cx="10144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82" name="Line 38">
              <a:extLst>
                <a:ext uri="{FF2B5EF4-FFF2-40B4-BE49-F238E27FC236}">
                  <a16:creationId xmlns:a16="http://schemas.microsoft.com/office/drawing/2014/main" id="{ADF91B87-973E-B548-B697-7A4079F1C7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69238" y="2689225"/>
              <a:ext cx="179387" cy="5857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pic>
          <p:nvPicPr>
            <p:cNvPr id="183" name="Picture 39" descr="Alice">
              <a:extLst>
                <a:ext uri="{FF2B5EF4-FFF2-40B4-BE49-F238E27FC236}">
                  <a16:creationId xmlns:a16="http://schemas.microsoft.com/office/drawing/2014/main" id="{6B053B54-9371-384F-AA52-C17465B4D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1725" y="2139950"/>
              <a:ext cx="323850" cy="31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4" name="Group 70">
              <a:extLst>
                <a:ext uri="{FF2B5EF4-FFF2-40B4-BE49-F238E27FC236}">
                  <a16:creationId xmlns:a16="http://schemas.microsoft.com/office/drawing/2014/main" id="{C2114C23-66BC-A94F-90FC-3D02C545B2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86413" y="1693863"/>
              <a:ext cx="2378075" cy="1350962"/>
              <a:chOff x="1752" y="2166"/>
              <a:chExt cx="2200" cy="1363"/>
            </a:xfrm>
          </p:grpSpPr>
          <p:sp>
            <p:nvSpPr>
              <p:cNvPr id="185" name="Line 22">
                <a:extLst>
                  <a:ext uri="{FF2B5EF4-FFF2-40B4-BE49-F238E27FC236}">
                    <a16:creationId xmlns:a16="http://schemas.microsoft.com/office/drawing/2014/main" id="{1EE108AC-8EA8-9E4A-8B60-F03F959667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52" y="2166"/>
                <a:ext cx="361" cy="5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6" name="Line 23">
                <a:extLst>
                  <a:ext uri="{FF2B5EF4-FFF2-40B4-BE49-F238E27FC236}">
                    <a16:creationId xmlns:a16="http://schemas.microsoft.com/office/drawing/2014/main" id="{94D6AFB9-0FA7-C54C-9273-1A9C925AB8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0" y="2352"/>
                <a:ext cx="2182" cy="4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87" name="Line 24">
                <a:extLst>
                  <a:ext uri="{FF2B5EF4-FFF2-40B4-BE49-F238E27FC236}">
                    <a16:creationId xmlns:a16="http://schemas.microsoft.com/office/drawing/2014/main" id="{5EF4CD56-8EA9-104D-8536-971136B66A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6" y="2820"/>
                <a:ext cx="1550" cy="70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188" name="Group 74">
              <a:extLst>
                <a:ext uri="{FF2B5EF4-FFF2-40B4-BE49-F238E27FC236}">
                  <a16:creationId xmlns:a16="http://schemas.microsoft.com/office/drawing/2014/main" id="{6DD06914-3CEB-5944-8E89-2281584DCD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45100" y="1374775"/>
              <a:ext cx="292100" cy="517525"/>
              <a:chOff x="4140" y="429"/>
              <a:chExt cx="1425" cy="2396"/>
            </a:xfrm>
          </p:grpSpPr>
          <p:sp>
            <p:nvSpPr>
              <p:cNvPr id="189" name="Freeform 75">
                <a:extLst>
                  <a:ext uri="{FF2B5EF4-FFF2-40B4-BE49-F238E27FC236}">
                    <a16:creationId xmlns:a16="http://schemas.microsoft.com/office/drawing/2014/main" id="{F5672D96-1DC0-8542-9E0B-AF784B6A0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0" name="Rectangle 76">
                <a:extLst>
                  <a:ext uri="{FF2B5EF4-FFF2-40B4-BE49-F238E27FC236}">
                    <a16:creationId xmlns:a16="http://schemas.microsoft.com/office/drawing/2014/main" id="{C336E614-D216-1B4B-9137-3DC6CF7E4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6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1" name="Freeform 77">
                <a:extLst>
                  <a:ext uri="{FF2B5EF4-FFF2-40B4-BE49-F238E27FC236}">
                    <a16:creationId xmlns:a16="http://schemas.microsoft.com/office/drawing/2014/main" id="{CF30086E-5442-B544-9BE6-2A8083677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2" name="Freeform 78">
                <a:extLst>
                  <a:ext uri="{FF2B5EF4-FFF2-40B4-BE49-F238E27FC236}">
                    <a16:creationId xmlns:a16="http://schemas.microsoft.com/office/drawing/2014/main" id="{6218844C-628C-9547-A930-560D56E3C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3" name="Rectangle 79">
                <a:extLst>
                  <a:ext uri="{FF2B5EF4-FFF2-40B4-BE49-F238E27FC236}">
                    <a16:creationId xmlns:a16="http://schemas.microsoft.com/office/drawing/2014/main" id="{78F96A30-FAB7-9144-8F42-1A1B06A33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4"/>
                <a:ext cx="596" cy="44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94" name="Group 80">
                <a:extLst>
                  <a:ext uri="{FF2B5EF4-FFF2-40B4-BE49-F238E27FC236}">
                    <a16:creationId xmlns:a16="http://schemas.microsoft.com/office/drawing/2014/main" id="{CECE58F7-7C4A-6F4D-B141-662B63F4AA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19" name="AutoShape 81">
                  <a:extLst>
                    <a:ext uri="{FF2B5EF4-FFF2-40B4-BE49-F238E27FC236}">
                      <a16:creationId xmlns:a16="http://schemas.microsoft.com/office/drawing/2014/main" id="{D6885AAA-38B2-874F-868F-D00AB0AE0D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5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20" name="AutoShape 82">
                  <a:extLst>
                    <a:ext uri="{FF2B5EF4-FFF2-40B4-BE49-F238E27FC236}">
                      <a16:creationId xmlns:a16="http://schemas.microsoft.com/office/drawing/2014/main" id="{D61DCFC9-1720-7344-ADE6-5BD09A2BF1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7" y="2585"/>
                  <a:ext cx="686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sp>
            <p:nvSpPr>
              <p:cNvPr id="195" name="Rectangle 83">
                <a:extLst>
                  <a:ext uri="{FF2B5EF4-FFF2-40B4-BE49-F238E27FC236}">
                    <a16:creationId xmlns:a16="http://schemas.microsoft.com/office/drawing/2014/main" id="{00D3BEA9-BA94-4044-B1D5-60A03C5C5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7"/>
                <a:ext cx="596" cy="51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96" name="Group 84">
                <a:extLst>
                  <a:ext uri="{FF2B5EF4-FFF2-40B4-BE49-F238E27FC236}">
                    <a16:creationId xmlns:a16="http://schemas.microsoft.com/office/drawing/2014/main" id="{641C2446-7A8F-504B-A8D3-FFEE0A9F63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17" name="AutoShape 85">
                  <a:extLst>
                    <a:ext uri="{FF2B5EF4-FFF2-40B4-BE49-F238E27FC236}">
                      <a16:creationId xmlns:a16="http://schemas.microsoft.com/office/drawing/2014/main" id="{C1F8A523-4462-AA4E-A2CA-29700E5DA9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0" y="2569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18" name="AutoShape 86">
                  <a:extLst>
                    <a:ext uri="{FF2B5EF4-FFF2-40B4-BE49-F238E27FC236}">
                      <a16:creationId xmlns:a16="http://schemas.microsoft.com/office/drawing/2014/main" id="{A7658F20-DB1E-464F-B607-89092583FB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8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sp>
            <p:nvSpPr>
              <p:cNvPr id="197" name="Rectangle 87">
                <a:extLst>
                  <a:ext uri="{FF2B5EF4-FFF2-40B4-BE49-F238E27FC236}">
                    <a16:creationId xmlns:a16="http://schemas.microsoft.com/office/drawing/2014/main" id="{FF6AAAAA-212A-7640-8D6B-0B6EBD377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" y="1355"/>
                <a:ext cx="596" cy="51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98" name="Rectangle 88">
                <a:extLst>
                  <a:ext uri="{FF2B5EF4-FFF2-40B4-BE49-F238E27FC236}">
                    <a16:creationId xmlns:a16="http://schemas.microsoft.com/office/drawing/2014/main" id="{634123E3-AB71-9F41-AD39-43B0691F13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656"/>
                <a:ext cx="596" cy="44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199" name="Group 89">
                <a:extLst>
                  <a:ext uri="{FF2B5EF4-FFF2-40B4-BE49-F238E27FC236}">
                    <a16:creationId xmlns:a16="http://schemas.microsoft.com/office/drawing/2014/main" id="{DC8E4BD8-4B64-1943-9731-721699A50B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15" name="AutoShape 90">
                  <a:extLst>
                    <a:ext uri="{FF2B5EF4-FFF2-40B4-BE49-F238E27FC236}">
                      <a16:creationId xmlns:a16="http://schemas.microsoft.com/office/drawing/2014/main" id="{9D762048-3A14-564D-8D32-3584214E9D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4" cy="14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16" name="AutoShape 91">
                  <a:extLst>
                    <a:ext uri="{FF2B5EF4-FFF2-40B4-BE49-F238E27FC236}">
                      <a16:creationId xmlns:a16="http://schemas.microsoft.com/office/drawing/2014/main" id="{70B9E041-38D0-8A42-BB42-D0980C10A8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582"/>
                  <a:ext cx="685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sp>
            <p:nvSpPr>
              <p:cNvPr id="200" name="Freeform 92">
                <a:extLst>
                  <a:ext uri="{FF2B5EF4-FFF2-40B4-BE49-F238E27FC236}">
                    <a16:creationId xmlns:a16="http://schemas.microsoft.com/office/drawing/2014/main" id="{A2F57490-585D-EB4E-AE3D-BCA33E2C5C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grpSp>
            <p:nvGrpSpPr>
              <p:cNvPr id="201" name="Group 93">
                <a:extLst>
                  <a:ext uri="{FF2B5EF4-FFF2-40B4-BE49-F238E27FC236}">
                    <a16:creationId xmlns:a16="http://schemas.microsoft.com/office/drawing/2014/main" id="{E23C7B19-F840-FC48-9713-9AD00E8223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13" name="AutoShape 94">
                  <a:extLst>
                    <a:ext uri="{FF2B5EF4-FFF2-40B4-BE49-F238E27FC236}">
                      <a16:creationId xmlns:a16="http://schemas.microsoft.com/office/drawing/2014/main" id="{BF66CD5C-FF99-7742-A14E-2BF2A67A6C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  <p:sp>
              <p:nvSpPr>
                <p:cNvPr id="214" name="AutoShape 95">
                  <a:extLst>
                    <a:ext uri="{FF2B5EF4-FFF2-40B4-BE49-F238E27FC236}">
                      <a16:creationId xmlns:a16="http://schemas.microsoft.com/office/drawing/2014/main" id="{F9BFFD59-AD2B-894C-819C-8D0DB9F2B5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1"/>
                  <a:ext cx="685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</a:endParaRPr>
                </a:p>
              </p:txBody>
            </p:sp>
          </p:grpSp>
          <p:sp>
            <p:nvSpPr>
              <p:cNvPr id="202" name="Rectangle 96">
                <a:extLst>
                  <a:ext uri="{FF2B5EF4-FFF2-40B4-BE49-F238E27FC236}">
                    <a16:creationId xmlns:a16="http://schemas.microsoft.com/office/drawing/2014/main" id="{136171A0-1A0E-8D4C-968B-D17501670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0" cy="2286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03" name="Freeform 97">
                <a:extLst>
                  <a:ext uri="{FF2B5EF4-FFF2-40B4-BE49-F238E27FC236}">
                    <a16:creationId xmlns:a16="http://schemas.microsoft.com/office/drawing/2014/main" id="{C874C361-C380-FC49-8D1C-E30AEEA3F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04" name="Freeform 98">
                <a:extLst>
                  <a:ext uri="{FF2B5EF4-FFF2-40B4-BE49-F238E27FC236}">
                    <a16:creationId xmlns:a16="http://schemas.microsoft.com/office/drawing/2014/main" id="{69C7F287-7595-D94A-87BF-95ED49C48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05" name="Oval 99">
                <a:extLst>
                  <a:ext uri="{FF2B5EF4-FFF2-40B4-BE49-F238E27FC236}">
                    <a16:creationId xmlns:a16="http://schemas.microsoft.com/office/drawing/2014/main" id="{B6E84AB5-17E1-1D48-BB79-04D2F0075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9" y="2612"/>
                <a:ext cx="46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06" name="Freeform 100">
                <a:extLst>
                  <a:ext uri="{FF2B5EF4-FFF2-40B4-BE49-F238E27FC236}">
                    <a16:creationId xmlns:a16="http://schemas.microsoft.com/office/drawing/2014/main" id="{AF0BF05C-4E38-CD4D-AAFA-E3493B155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07" name="AutoShape 101">
                <a:extLst>
                  <a:ext uri="{FF2B5EF4-FFF2-40B4-BE49-F238E27FC236}">
                    <a16:creationId xmlns:a16="http://schemas.microsoft.com/office/drawing/2014/main" id="{3BB53BC2-8678-8446-A21F-7F33E9E59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8"/>
                <a:ext cx="1200" cy="14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08" name="AutoShape 102">
                <a:extLst>
                  <a:ext uri="{FF2B5EF4-FFF2-40B4-BE49-F238E27FC236}">
                    <a16:creationId xmlns:a16="http://schemas.microsoft.com/office/drawing/2014/main" id="{FA369464-AABC-BC43-830F-4E4F32FF70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07"/>
                <a:ext cx="1069" cy="8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09" name="Oval 103">
                <a:extLst>
                  <a:ext uri="{FF2B5EF4-FFF2-40B4-BE49-F238E27FC236}">
                    <a16:creationId xmlns:a16="http://schemas.microsoft.com/office/drawing/2014/main" id="{0447F744-AF3E-9645-978F-EF1BDF0F82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4"/>
                <a:ext cx="155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10" name="Oval 104">
                <a:extLst>
                  <a:ext uri="{FF2B5EF4-FFF2-40B4-BE49-F238E27FC236}">
                    <a16:creationId xmlns:a16="http://schemas.microsoft.com/office/drawing/2014/main" id="{F3C8D210-BF7D-C848-B9FD-FC1172BBD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4"/>
                <a:ext cx="155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11" name="Oval 105">
                <a:extLst>
                  <a:ext uri="{FF2B5EF4-FFF2-40B4-BE49-F238E27FC236}">
                    <a16:creationId xmlns:a16="http://schemas.microsoft.com/office/drawing/2014/main" id="{1162ED20-6D4D-2B4D-84EF-299FDEE0E9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9" y="2384"/>
                <a:ext cx="163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212" name="Rectangle 106">
                <a:extLst>
                  <a:ext uri="{FF2B5EF4-FFF2-40B4-BE49-F238E27FC236}">
                    <a16:creationId xmlns:a16="http://schemas.microsoft.com/office/drawing/2014/main" id="{922CF934-873F-EE4F-8726-E969CD36EA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" y="1833"/>
                <a:ext cx="85" cy="764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221" name="Group 107">
              <a:extLst>
                <a:ext uri="{FF2B5EF4-FFF2-40B4-BE49-F238E27FC236}">
                  <a16:creationId xmlns:a16="http://schemas.microsoft.com/office/drawing/2014/main" id="{C09F8334-EB5D-B748-8BA6-989D939E72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11900" y="3176588"/>
              <a:ext cx="434975" cy="349250"/>
              <a:chOff x="-44" y="1473"/>
              <a:chExt cx="981" cy="1105"/>
            </a:xfrm>
          </p:grpSpPr>
          <p:pic>
            <p:nvPicPr>
              <p:cNvPr id="222" name="Picture 108" descr="desktop_computer_stylized_medium">
                <a:extLst>
                  <a:ext uri="{FF2B5EF4-FFF2-40B4-BE49-F238E27FC236}">
                    <a16:creationId xmlns:a16="http://schemas.microsoft.com/office/drawing/2014/main" id="{7B90278E-E343-294D-95CB-02DB24F6F5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3" name="Freeform 109">
                <a:extLst>
                  <a:ext uri="{FF2B5EF4-FFF2-40B4-BE49-F238E27FC236}">
                    <a16:creationId xmlns:a16="http://schemas.microsoft.com/office/drawing/2014/main" id="{C59628E1-7338-E340-96DD-685A37B0462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224" name="Group 110">
              <a:extLst>
                <a:ext uri="{FF2B5EF4-FFF2-40B4-BE49-F238E27FC236}">
                  <a16:creationId xmlns:a16="http://schemas.microsoft.com/office/drawing/2014/main" id="{698F5DBF-2E9C-2B40-817E-23F3F51AF6C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716838" y="3252788"/>
              <a:ext cx="434975" cy="349250"/>
              <a:chOff x="-44" y="1473"/>
              <a:chExt cx="981" cy="1105"/>
            </a:xfrm>
          </p:grpSpPr>
          <p:pic>
            <p:nvPicPr>
              <p:cNvPr id="225" name="Picture 111" descr="desktop_computer_stylized_medium">
                <a:extLst>
                  <a:ext uri="{FF2B5EF4-FFF2-40B4-BE49-F238E27FC236}">
                    <a16:creationId xmlns:a16="http://schemas.microsoft.com/office/drawing/2014/main" id="{A569F870-B03B-2547-AF54-2C7AB5CBA0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6" name="Freeform 112">
                <a:extLst>
                  <a:ext uri="{FF2B5EF4-FFF2-40B4-BE49-F238E27FC236}">
                    <a16:creationId xmlns:a16="http://schemas.microsoft.com/office/drawing/2014/main" id="{FE964CAF-BEB0-BB4E-AFC5-27ADA2EB8BD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227" name="Group 113">
              <a:extLst>
                <a:ext uri="{FF2B5EF4-FFF2-40B4-BE49-F238E27FC236}">
                  <a16:creationId xmlns:a16="http://schemas.microsoft.com/office/drawing/2014/main" id="{87763CBB-3A99-594D-9997-C76D56E76D3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8300" y="2457450"/>
              <a:ext cx="434975" cy="349250"/>
              <a:chOff x="-44" y="1473"/>
              <a:chExt cx="981" cy="1105"/>
            </a:xfrm>
          </p:grpSpPr>
          <p:pic>
            <p:nvPicPr>
              <p:cNvPr id="228" name="Picture 114" descr="desktop_computer_stylized_medium">
                <a:extLst>
                  <a:ext uri="{FF2B5EF4-FFF2-40B4-BE49-F238E27FC236}">
                    <a16:creationId xmlns:a16="http://schemas.microsoft.com/office/drawing/2014/main" id="{3267E1E1-F140-B44D-B892-C5FED1C277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9" name="Freeform 115">
                <a:extLst>
                  <a:ext uri="{FF2B5EF4-FFF2-40B4-BE49-F238E27FC236}">
                    <a16:creationId xmlns:a16="http://schemas.microsoft.com/office/drawing/2014/main" id="{4F25EA7B-20CB-6C44-8B62-34CDC776210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230" name="Group 116">
              <a:extLst>
                <a:ext uri="{FF2B5EF4-FFF2-40B4-BE49-F238E27FC236}">
                  <a16:creationId xmlns:a16="http://schemas.microsoft.com/office/drawing/2014/main" id="{169372BE-08CD-7743-8E5E-EC2549832F5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8043863" y="1706563"/>
              <a:ext cx="434975" cy="349250"/>
              <a:chOff x="-44" y="1473"/>
              <a:chExt cx="981" cy="1105"/>
            </a:xfrm>
          </p:grpSpPr>
          <p:pic>
            <p:nvPicPr>
              <p:cNvPr id="231" name="Picture 117" descr="desktop_computer_stylized_medium">
                <a:extLst>
                  <a:ext uri="{FF2B5EF4-FFF2-40B4-BE49-F238E27FC236}">
                    <a16:creationId xmlns:a16="http://schemas.microsoft.com/office/drawing/2014/main" id="{5232EB59-D06A-CC48-8C1F-E6DAC4976B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2" name="Freeform 118">
                <a:extLst>
                  <a:ext uri="{FF2B5EF4-FFF2-40B4-BE49-F238E27FC236}">
                    <a16:creationId xmlns:a16="http://schemas.microsoft.com/office/drawing/2014/main" id="{7E7C9F9D-CF89-7545-A1F6-153E2A098F8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233" name="Group 119">
              <a:extLst>
                <a:ext uri="{FF2B5EF4-FFF2-40B4-BE49-F238E27FC236}">
                  <a16:creationId xmlns:a16="http://schemas.microsoft.com/office/drawing/2014/main" id="{6869CE49-D074-8547-B1D6-1F3B5B649CF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911975" y="1368425"/>
              <a:ext cx="434975" cy="349250"/>
              <a:chOff x="-44" y="1473"/>
              <a:chExt cx="981" cy="1105"/>
            </a:xfrm>
          </p:grpSpPr>
          <p:pic>
            <p:nvPicPr>
              <p:cNvPr id="234" name="Picture 120" descr="desktop_computer_stylized_medium">
                <a:extLst>
                  <a:ext uri="{FF2B5EF4-FFF2-40B4-BE49-F238E27FC236}">
                    <a16:creationId xmlns:a16="http://schemas.microsoft.com/office/drawing/2014/main" id="{CE44033F-D4B7-7D46-9D32-0960EEB7B5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5" name="Freeform 121">
                <a:extLst>
                  <a:ext uri="{FF2B5EF4-FFF2-40B4-BE49-F238E27FC236}">
                    <a16:creationId xmlns:a16="http://schemas.microsoft.com/office/drawing/2014/main" id="{45A28D47-C9B3-0346-8D70-361E7A4895B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236" name="Group 123">
              <a:extLst>
                <a:ext uri="{FF2B5EF4-FFF2-40B4-BE49-F238E27FC236}">
                  <a16:creationId xmlns:a16="http://schemas.microsoft.com/office/drawing/2014/main" id="{4E1A9762-2C71-9742-9958-EB2D29E68E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24538" y="1411288"/>
              <a:ext cx="434975" cy="349250"/>
              <a:chOff x="-44" y="1473"/>
              <a:chExt cx="981" cy="1105"/>
            </a:xfrm>
          </p:grpSpPr>
          <p:pic>
            <p:nvPicPr>
              <p:cNvPr id="237" name="Picture 124" descr="desktop_computer_stylized_medium">
                <a:extLst>
                  <a:ext uri="{FF2B5EF4-FFF2-40B4-BE49-F238E27FC236}">
                    <a16:creationId xmlns:a16="http://schemas.microsoft.com/office/drawing/2014/main" id="{55B1C28D-66D6-DE4E-ADB5-D53BE1D2A0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8" name="Freeform 125">
                <a:extLst>
                  <a:ext uri="{FF2B5EF4-FFF2-40B4-BE49-F238E27FC236}">
                    <a16:creationId xmlns:a16="http://schemas.microsoft.com/office/drawing/2014/main" id="{4765CFB0-3F34-B94A-BC7F-EA339FAACF4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239" name="Group 126">
              <a:extLst>
                <a:ext uri="{FF2B5EF4-FFF2-40B4-BE49-F238E27FC236}">
                  <a16:creationId xmlns:a16="http://schemas.microsoft.com/office/drawing/2014/main" id="{BE7F0DCF-B627-C847-8279-68A197C89C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59375" y="2162175"/>
              <a:ext cx="434975" cy="349250"/>
              <a:chOff x="-44" y="1473"/>
              <a:chExt cx="981" cy="1105"/>
            </a:xfrm>
          </p:grpSpPr>
          <p:pic>
            <p:nvPicPr>
              <p:cNvPr id="240" name="Picture 127" descr="desktop_computer_stylized_medium">
                <a:extLst>
                  <a:ext uri="{FF2B5EF4-FFF2-40B4-BE49-F238E27FC236}">
                    <a16:creationId xmlns:a16="http://schemas.microsoft.com/office/drawing/2014/main" id="{BA3AF685-5B1F-CC40-BCAF-7158B2390D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1" name="Freeform 128">
                <a:extLst>
                  <a:ext uri="{FF2B5EF4-FFF2-40B4-BE49-F238E27FC236}">
                    <a16:creationId xmlns:a16="http://schemas.microsoft.com/office/drawing/2014/main" id="{1A33777F-82DA-EC46-B881-5C25C2D626A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242" name="Group 129">
              <a:extLst>
                <a:ext uri="{FF2B5EF4-FFF2-40B4-BE49-F238E27FC236}">
                  <a16:creationId xmlns:a16="http://schemas.microsoft.com/office/drawing/2014/main" id="{A4323D8E-CD7F-4742-B00D-A10D592D03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29338" y="2749550"/>
              <a:ext cx="434975" cy="349250"/>
              <a:chOff x="-44" y="1473"/>
              <a:chExt cx="981" cy="1105"/>
            </a:xfrm>
          </p:grpSpPr>
          <p:pic>
            <p:nvPicPr>
              <p:cNvPr id="243" name="Picture 130" descr="desktop_computer_stylized_medium">
                <a:extLst>
                  <a:ext uri="{FF2B5EF4-FFF2-40B4-BE49-F238E27FC236}">
                    <a16:creationId xmlns:a16="http://schemas.microsoft.com/office/drawing/2014/main" id="{39C6AFB3-E3B3-AA47-9771-00781B94A9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4" name="Freeform 131">
                <a:extLst>
                  <a:ext uri="{FF2B5EF4-FFF2-40B4-BE49-F238E27FC236}">
                    <a16:creationId xmlns:a16="http://schemas.microsoft.com/office/drawing/2014/main" id="{4679D4E0-5A0A-B34D-AA7C-D7A6E8AE3F8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245" name="Group 132">
              <a:extLst>
                <a:ext uri="{FF2B5EF4-FFF2-40B4-BE49-F238E27FC236}">
                  <a16:creationId xmlns:a16="http://schemas.microsoft.com/office/drawing/2014/main" id="{73C52904-5489-6E4E-8226-879A262911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5025" y="2989263"/>
              <a:ext cx="325438" cy="261937"/>
              <a:chOff x="-44" y="1473"/>
              <a:chExt cx="981" cy="1105"/>
            </a:xfrm>
          </p:grpSpPr>
          <p:pic>
            <p:nvPicPr>
              <p:cNvPr id="246" name="Picture 133" descr="desktop_computer_stylized_medium">
                <a:extLst>
                  <a:ext uri="{FF2B5EF4-FFF2-40B4-BE49-F238E27FC236}">
                    <a16:creationId xmlns:a16="http://schemas.microsoft.com/office/drawing/2014/main" id="{E7C23640-AF67-8245-9B29-88C1A9B166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7" name="Freeform 134">
                <a:extLst>
                  <a:ext uri="{FF2B5EF4-FFF2-40B4-BE49-F238E27FC236}">
                    <a16:creationId xmlns:a16="http://schemas.microsoft.com/office/drawing/2014/main" id="{CDD2AFE9-4A15-5147-897C-7BE6039DB5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</p:grpSp>
      <p:sp>
        <p:nvSpPr>
          <p:cNvPr id="83" name="Slide Number Placeholder 2">
            <a:extLst>
              <a:ext uri="{FF2B5EF4-FFF2-40B4-BE49-F238E27FC236}">
                <a16:creationId xmlns:a16="http://schemas.microsoft.com/office/drawing/2014/main" id="{4878E67F-D509-FD42-BE8D-29D25C1A4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001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BitTorrent: requesting, sending file chunks</a:t>
            </a:r>
          </a:p>
        </p:txBody>
      </p:sp>
      <p:sp>
        <p:nvSpPr>
          <p:cNvPr id="85" name="Rectangle 4">
            <a:extLst>
              <a:ext uri="{FF2B5EF4-FFF2-40B4-BE49-F238E27FC236}">
                <a16:creationId xmlns:a16="http://schemas.microsoft.com/office/drawing/2014/main" id="{ABE3BA82-1C3D-064A-9166-C67DC2170C39}"/>
              </a:ext>
            </a:extLst>
          </p:cNvPr>
          <p:cNvSpPr txBox="1">
            <a:spLocks noChangeArrowheads="1"/>
          </p:cNvSpPr>
          <p:nvPr/>
        </p:nvSpPr>
        <p:spPr>
          <a:xfrm>
            <a:off x="798691" y="1510619"/>
            <a:ext cx="4521200" cy="41179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indent="0">
              <a:buFont typeface="Wingdings" charset="0"/>
              <a:buNone/>
              <a:defRPr/>
            </a:pPr>
            <a:r>
              <a:rPr lang="en-US" sz="3200" dirty="0">
                <a:solidFill>
                  <a:srgbClr val="CC0000"/>
                </a:solidFill>
              </a:rPr>
              <a:t>Requesting chunks:</a:t>
            </a:r>
          </a:p>
          <a:p>
            <a:pPr marL="406400" indent="-276225">
              <a:buFont typeface="Wingdings" charset="2"/>
              <a:buChar char="§"/>
              <a:defRPr/>
            </a:pPr>
            <a:r>
              <a:rPr lang="en-US" dirty="0"/>
              <a:t>at any given time, different peers have different subsets of file chunks</a:t>
            </a:r>
          </a:p>
          <a:p>
            <a:pPr marL="406400" indent="-276225">
              <a:buFont typeface="Wingdings" charset="2"/>
              <a:buChar char="§"/>
              <a:defRPr/>
            </a:pPr>
            <a:r>
              <a:rPr lang="en-US" dirty="0"/>
              <a:t>periodically, Alice asks each peer for list of chunks that they have</a:t>
            </a:r>
          </a:p>
          <a:p>
            <a:pPr marL="406400" indent="-276225">
              <a:buFont typeface="Wingdings" charset="2"/>
              <a:buChar char="§"/>
              <a:defRPr/>
            </a:pPr>
            <a:r>
              <a:rPr lang="en-US" dirty="0"/>
              <a:t>Alice requests missing chunks from peers, rarest first</a:t>
            </a:r>
          </a:p>
        </p:txBody>
      </p:sp>
      <p:sp>
        <p:nvSpPr>
          <p:cNvPr id="86" name="Rectangle 6">
            <a:extLst>
              <a:ext uri="{FF2B5EF4-FFF2-40B4-BE49-F238E27FC236}">
                <a16:creationId xmlns:a16="http://schemas.microsoft.com/office/drawing/2014/main" id="{5CFA8E56-2FAA-FC49-B7B7-8A06FD9D1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7271" y="1412473"/>
            <a:ext cx="5714999" cy="5039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1038" indent="-223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15875" indent="0"/>
            <a:r>
              <a:rPr lang="en-US" altLang="en-US" sz="3200" dirty="0">
                <a:solidFill>
                  <a:srgbClr val="CC0000"/>
                </a:solidFill>
                <a:latin typeface="+mn-lt"/>
              </a:rPr>
              <a:t>Sending chunks: tit-for-tat</a:t>
            </a:r>
          </a:p>
          <a:p>
            <a:pPr marL="406400" indent="-341313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800" dirty="0">
                <a:latin typeface="+mn-lt"/>
              </a:rPr>
              <a:t>Alice sends chunks to those four peers currently sending her chunks </a:t>
            </a:r>
            <a:r>
              <a:rPr lang="en-US" altLang="en-US" sz="2800" i="1" dirty="0">
                <a:latin typeface="+mn-lt"/>
              </a:rPr>
              <a:t>at highest rate</a:t>
            </a:r>
            <a:r>
              <a:rPr lang="en-US" altLang="en-US" sz="2800" dirty="0">
                <a:latin typeface="+mn-lt"/>
              </a:rPr>
              <a:t> 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+mn-lt"/>
              </a:rPr>
              <a:t>other peers are choked by Alice (do not receive chunks from her)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+mn-lt"/>
              </a:rPr>
              <a:t>re-evaluate top 4 every10 secs</a:t>
            </a:r>
          </a:p>
          <a:p>
            <a:pPr marL="471488" indent="-341313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800" dirty="0">
                <a:latin typeface="+mn-lt"/>
              </a:rPr>
              <a:t>every 30 secs: randomly select another peer, starts sending chunks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Tx/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+mn-lt"/>
              </a:rPr>
              <a:t>“optimistically unchoke” this peer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buClr>
                <a:srgbClr val="000099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+mn-lt"/>
              </a:rPr>
              <a:t>newly chosen peer may join top 4</a:t>
            </a:r>
          </a:p>
          <a:p>
            <a:pPr>
              <a:buClr>
                <a:srgbClr val="000099"/>
              </a:buClr>
              <a:buSzTx/>
              <a:buFont typeface="Wingdings" pitchFamily="2" charset="2"/>
              <a:buChar char="§"/>
            </a:pPr>
            <a:endParaRPr lang="en-US" altLang="en-US" dirty="0">
              <a:latin typeface="Gill Sans MT" panose="020B0502020104020203" pitchFamily="34" charset="77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EB65444-34EE-4547-8616-7800EB55C6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091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BitTorrent: tit-for-tat</a:t>
            </a:r>
          </a:p>
        </p:txBody>
      </p:sp>
      <p:pic>
        <p:nvPicPr>
          <p:cNvPr id="7" name="Picture 13" descr="Alice">
            <a:extLst>
              <a:ext uri="{FF2B5EF4-FFF2-40B4-BE49-F238E27FC236}">
                <a16:creationId xmlns:a16="http://schemas.microsoft.com/office/drawing/2014/main" id="{8741BF70-C5D5-9A4F-93C1-15959E9CE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027" y="5178425"/>
            <a:ext cx="56197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5">
            <a:extLst>
              <a:ext uri="{FF2B5EF4-FFF2-40B4-BE49-F238E27FC236}">
                <a16:creationId xmlns:a16="http://schemas.microsoft.com/office/drawing/2014/main" id="{EC6F316B-7159-F14D-8C61-058945C987B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52914" y="4184650"/>
            <a:ext cx="1473200" cy="596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 sz="2000"/>
          </a:p>
        </p:txBody>
      </p:sp>
      <p:sp>
        <p:nvSpPr>
          <p:cNvPr id="9" name="Line 16">
            <a:extLst>
              <a:ext uri="{FF2B5EF4-FFF2-40B4-BE49-F238E27FC236}">
                <a16:creationId xmlns:a16="http://schemas.microsoft.com/office/drawing/2014/main" id="{85312597-E60F-8D4C-A9EB-F6893D4851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33927" y="5010150"/>
            <a:ext cx="965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 sz="2000"/>
          </a:p>
        </p:txBody>
      </p:sp>
      <p:sp>
        <p:nvSpPr>
          <p:cNvPr id="10" name="Line 17">
            <a:extLst>
              <a:ext uri="{FF2B5EF4-FFF2-40B4-BE49-F238E27FC236}">
                <a16:creationId xmlns:a16="http://schemas.microsoft.com/office/drawing/2014/main" id="{792D9181-0B03-BC4F-899D-82D2EA8580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08614" y="5124450"/>
            <a:ext cx="596900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 sz="2000"/>
          </a:p>
        </p:txBody>
      </p:sp>
      <p:sp>
        <p:nvSpPr>
          <p:cNvPr id="11" name="Line 18">
            <a:extLst>
              <a:ext uri="{FF2B5EF4-FFF2-40B4-BE49-F238E27FC236}">
                <a16:creationId xmlns:a16="http://schemas.microsoft.com/office/drawing/2014/main" id="{2D784DE7-BFF3-9C40-B976-5BA78149FD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91514" y="3308350"/>
            <a:ext cx="419100" cy="6477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 sz="2000"/>
          </a:p>
        </p:txBody>
      </p:sp>
      <p:sp>
        <p:nvSpPr>
          <p:cNvPr id="12" name="Line 20">
            <a:extLst>
              <a:ext uri="{FF2B5EF4-FFF2-40B4-BE49-F238E27FC236}">
                <a16:creationId xmlns:a16="http://schemas.microsoft.com/office/drawing/2014/main" id="{A1C1198D-163B-9148-9612-0787A145D3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93114" y="3892550"/>
            <a:ext cx="7874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 sz="2000"/>
          </a:p>
        </p:txBody>
      </p:sp>
      <p:sp>
        <p:nvSpPr>
          <p:cNvPr id="13" name="Line 21">
            <a:extLst>
              <a:ext uri="{FF2B5EF4-FFF2-40B4-BE49-F238E27FC236}">
                <a16:creationId xmlns:a16="http://schemas.microsoft.com/office/drawing/2014/main" id="{C2DCB036-D113-5443-8F3C-DF1496779B07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3114" y="4362450"/>
            <a:ext cx="596900" cy="317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 sz="2000"/>
          </a:p>
        </p:txBody>
      </p:sp>
      <p:pic>
        <p:nvPicPr>
          <p:cNvPr id="14" name="Picture 22" descr="Bob">
            <a:extLst>
              <a:ext uri="{FF2B5EF4-FFF2-40B4-BE49-F238E27FC236}">
                <a16:creationId xmlns:a16="http://schemas.microsoft.com/office/drawing/2014/main" id="{A84998C7-BF5D-E24D-8A4A-8765DDF4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702" y="4606925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Line 23">
            <a:extLst>
              <a:ext uri="{FF2B5EF4-FFF2-40B4-BE49-F238E27FC236}">
                <a16:creationId xmlns:a16="http://schemas.microsoft.com/office/drawing/2014/main" id="{26116A51-4E13-DE4D-96FD-9486C5FBFE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10314" y="4159250"/>
            <a:ext cx="1435100" cy="482600"/>
          </a:xfrm>
          <a:prstGeom prst="line">
            <a:avLst/>
          </a:prstGeom>
          <a:noFill/>
          <a:ln w="25400">
            <a:solidFill>
              <a:srgbClr val="CC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 sz="2000"/>
          </a:p>
        </p:txBody>
      </p:sp>
      <p:sp>
        <p:nvSpPr>
          <p:cNvPr id="16" name="Line 24">
            <a:extLst>
              <a:ext uri="{FF2B5EF4-FFF2-40B4-BE49-F238E27FC236}">
                <a16:creationId xmlns:a16="http://schemas.microsoft.com/office/drawing/2014/main" id="{5E5EFBCB-9F3E-F141-A779-E04A3C86C9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23014" y="4248150"/>
            <a:ext cx="1397000" cy="4699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>
            <a:spAutoFit/>
          </a:bodyPr>
          <a:lstStyle/>
          <a:p>
            <a:endParaRPr lang="en-US" sz="2000"/>
          </a:p>
        </p:txBody>
      </p:sp>
      <p:sp>
        <p:nvSpPr>
          <p:cNvPr id="17" name="Line 25">
            <a:extLst>
              <a:ext uri="{FF2B5EF4-FFF2-40B4-BE49-F238E27FC236}">
                <a16:creationId xmlns:a16="http://schemas.microsoft.com/office/drawing/2014/main" id="{FD13D6CC-D7F1-884F-8F51-9C41948304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1114" y="4349750"/>
            <a:ext cx="1371600" cy="4826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>
            <a:spAutoFit/>
          </a:bodyPr>
          <a:lstStyle/>
          <a:p>
            <a:endParaRPr lang="en-US" sz="2000"/>
          </a:p>
        </p:txBody>
      </p:sp>
      <p:sp>
        <p:nvSpPr>
          <p:cNvPr id="18" name="Text Box 26">
            <a:extLst>
              <a:ext uri="{FF2B5EF4-FFF2-40B4-BE49-F238E27FC236}">
                <a16:creationId xmlns:a16="http://schemas.microsoft.com/office/drawing/2014/main" id="{DACC5EA5-F1C3-BD42-A042-51775E5F6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046" y="1288142"/>
            <a:ext cx="47891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(1) Alice “</a:t>
            </a:r>
            <a:r>
              <a:rPr lang="en-US" altLang="ja-JP" sz="2400" dirty="0">
                <a:latin typeface="+mn-lt"/>
              </a:rPr>
              <a:t>optimistically unchokes” Bob</a:t>
            </a:r>
            <a:endParaRPr lang="en-US" altLang="en-US" sz="2400" dirty="0">
              <a:latin typeface="+mn-lt"/>
            </a:endParaRPr>
          </a:p>
        </p:txBody>
      </p:sp>
      <p:sp>
        <p:nvSpPr>
          <p:cNvPr id="19" name="Text Box 27">
            <a:extLst>
              <a:ext uri="{FF2B5EF4-FFF2-40B4-BE49-F238E27FC236}">
                <a16:creationId xmlns:a16="http://schemas.microsoft.com/office/drawing/2014/main" id="{DE11FF06-2EB6-DE4E-9955-89EC60B61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7" y="1711330"/>
            <a:ext cx="84967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(2) Alice becomes one of Bob’</a:t>
            </a:r>
            <a:r>
              <a:rPr lang="en-US" altLang="ja-JP" sz="2400" dirty="0">
                <a:latin typeface="+mn-lt"/>
              </a:rPr>
              <a:t>s top-four providers; Bob reciprocates</a:t>
            </a:r>
            <a:endParaRPr lang="en-US" altLang="en-US" sz="2400" dirty="0">
              <a:latin typeface="+mn-lt"/>
            </a:endParaRPr>
          </a:p>
        </p:txBody>
      </p:sp>
      <p:sp>
        <p:nvSpPr>
          <p:cNvPr id="20" name="Text Box 28">
            <a:extLst>
              <a:ext uri="{FF2B5EF4-FFF2-40B4-BE49-F238E27FC236}">
                <a16:creationId xmlns:a16="http://schemas.microsoft.com/office/drawing/2014/main" id="{16606440-1C32-3D4E-A1E4-E55876C8B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389" y="2124086"/>
            <a:ext cx="62574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+mn-lt"/>
              </a:rPr>
              <a:t>(3) Bob becomes one of Alice’</a:t>
            </a:r>
            <a:r>
              <a:rPr lang="en-US" altLang="ja-JP" sz="2400" dirty="0">
                <a:latin typeface="+mn-lt"/>
              </a:rPr>
              <a:t>s top-four providers</a:t>
            </a:r>
            <a:endParaRPr lang="en-US" altLang="en-US" sz="2400" dirty="0">
              <a:latin typeface="+mn-lt"/>
            </a:endParaRPr>
          </a:p>
        </p:txBody>
      </p:sp>
      <p:sp>
        <p:nvSpPr>
          <p:cNvPr id="21" name="Text Box 29">
            <a:extLst>
              <a:ext uri="{FF2B5EF4-FFF2-40B4-BE49-F238E27FC236}">
                <a16:creationId xmlns:a16="http://schemas.microsoft.com/office/drawing/2014/main" id="{F65951EA-D399-4948-A91F-C888B7CDF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6902" y="5338537"/>
            <a:ext cx="4897389" cy="830997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>
                <a:latin typeface="+mn-lt"/>
              </a:rPr>
              <a:t>higher upload rate:</a:t>
            </a:r>
            <a:r>
              <a:rPr lang="en-US" altLang="en-US" sz="2400" dirty="0">
                <a:latin typeface="+mn-lt"/>
              </a:rPr>
              <a:t> find better trading partners, get file faster !</a:t>
            </a:r>
          </a:p>
        </p:txBody>
      </p:sp>
      <p:grpSp>
        <p:nvGrpSpPr>
          <p:cNvPr id="22" name="Group 52">
            <a:extLst>
              <a:ext uri="{FF2B5EF4-FFF2-40B4-BE49-F238E27FC236}">
                <a16:creationId xmlns:a16="http://schemas.microsoft.com/office/drawing/2014/main" id="{65490274-4BA6-774A-B416-07955688B60F}"/>
              </a:ext>
            </a:extLst>
          </p:cNvPr>
          <p:cNvGrpSpPr>
            <a:grpSpLocks/>
          </p:cNvGrpSpPr>
          <p:nvPr/>
        </p:nvGrpSpPr>
        <p:grpSpPr bwMode="auto">
          <a:xfrm>
            <a:off x="2194152" y="5014913"/>
            <a:ext cx="762000" cy="752475"/>
            <a:chOff x="-44" y="1473"/>
            <a:chExt cx="981" cy="1105"/>
          </a:xfrm>
        </p:grpSpPr>
        <p:pic>
          <p:nvPicPr>
            <p:cNvPr id="23" name="Picture 53" descr="desktop_computer_stylized_medium">
              <a:extLst>
                <a:ext uri="{FF2B5EF4-FFF2-40B4-BE49-F238E27FC236}">
                  <a16:creationId xmlns:a16="http://schemas.microsoft.com/office/drawing/2014/main" id="{72C8D70E-1AE3-CB40-AFD6-460B761828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E4AA1D2E-1517-8A4B-AB9B-C7191BBEA3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25" name="Group 55">
            <a:extLst>
              <a:ext uri="{FF2B5EF4-FFF2-40B4-BE49-F238E27FC236}">
                <a16:creationId xmlns:a16="http://schemas.microsoft.com/office/drawing/2014/main" id="{B5877426-113E-4645-9901-821F444D3C78}"/>
              </a:ext>
            </a:extLst>
          </p:cNvPr>
          <p:cNvGrpSpPr>
            <a:grpSpLocks/>
          </p:cNvGrpSpPr>
          <p:nvPr/>
        </p:nvGrpSpPr>
        <p:grpSpPr bwMode="auto">
          <a:xfrm>
            <a:off x="2889477" y="5776913"/>
            <a:ext cx="762000" cy="752475"/>
            <a:chOff x="-44" y="1473"/>
            <a:chExt cx="981" cy="1105"/>
          </a:xfrm>
        </p:grpSpPr>
        <p:pic>
          <p:nvPicPr>
            <p:cNvPr id="26" name="Picture 56" descr="desktop_computer_stylized_medium">
              <a:extLst>
                <a:ext uri="{FF2B5EF4-FFF2-40B4-BE49-F238E27FC236}">
                  <a16:creationId xmlns:a16="http://schemas.microsoft.com/office/drawing/2014/main" id="{ED1A5E6B-965E-454E-9989-4DEC33639D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DD6D3C44-22E2-B449-9FDA-221947FA5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28" name="Group 58">
            <a:extLst>
              <a:ext uri="{FF2B5EF4-FFF2-40B4-BE49-F238E27FC236}">
                <a16:creationId xmlns:a16="http://schemas.microsoft.com/office/drawing/2014/main" id="{0E9167DB-CB01-E04A-946E-D0BD377ECA5A}"/>
              </a:ext>
            </a:extLst>
          </p:cNvPr>
          <p:cNvGrpSpPr>
            <a:grpSpLocks/>
          </p:cNvGrpSpPr>
          <p:nvPr/>
        </p:nvGrpSpPr>
        <p:grpSpPr bwMode="auto">
          <a:xfrm>
            <a:off x="1708377" y="3894138"/>
            <a:ext cx="762000" cy="752475"/>
            <a:chOff x="-44" y="1473"/>
            <a:chExt cx="981" cy="1105"/>
          </a:xfrm>
        </p:grpSpPr>
        <p:pic>
          <p:nvPicPr>
            <p:cNvPr id="29" name="Picture 59" descr="desktop_computer_stylized_medium">
              <a:extLst>
                <a:ext uri="{FF2B5EF4-FFF2-40B4-BE49-F238E27FC236}">
                  <a16:creationId xmlns:a16="http://schemas.microsoft.com/office/drawing/2014/main" id="{3FC86540-2AE3-6C45-A57C-8C7A57DEE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Freeform 60">
              <a:extLst>
                <a:ext uri="{FF2B5EF4-FFF2-40B4-BE49-F238E27FC236}">
                  <a16:creationId xmlns:a16="http://schemas.microsoft.com/office/drawing/2014/main" id="{7D582964-4BDA-5043-B12E-8CB52E1A4A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31" name="Group 61">
            <a:extLst>
              <a:ext uri="{FF2B5EF4-FFF2-40B4-BE49-F238E27FC236}">
                <a16:creationId xmlns:a16="http://schemas.microsoft.com/office/drawing/2014/main" id="{AC057CF7-B165-FC49-A311-D35170CD591D}"/>
              </a:ext>
            </a:extLst>
          </p:cNvPr>
          <p:cNvGrpSpPr>
            <a:grpSpLocks/>
          </p:cNvGrpSpPr>
          <p:nvPr/>
        </p:nvGrpSpPr>
        <p:grpSpPr bwMode="auto">
          <a:xfrm>
            <a:off x="3672114" y="4427538"/>
            <a:ext cx="762000" cy="752475"/>
            <a:chOff x="-44" y="1473"/>
            <a:chExt cx="981" cy="1105"/>
          </a:xfrm>
        </p:grpSpPr>
        <p:pic>
          <p:nvPicPr>
            <p:cNvPr id="32" name="Picture 62" descr="desktop_computer_stylized_medium">
              <a:extLst>
                <a:ext uri="{FF2B5EF4-FFF2-40B4-BE49-F238E27FC236}">
                  <a16:creationId xmlns:a16="http://schemas.microsoft.com/office/drawing/2014/main" id="{18C1044E-BABC-1349-9269-834754B68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Freeform 63">
              <a:extLst>
                <a:ext uri="{FF2B5EF4-FFF2-40B4-BE49-F238E27FC236}">
                  <a16:creationId xmlns:a16="http://schemas.microsoft.com/office/drawing/2014/main" id="{78C58B97-061E-EA4D-AA38-0150EABAFC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34" name="Group 64">
            <a:extLst>
              <a:ext uri="{FF2B5EF4-FFF2-40B4-BE49-F238E27FC236}">
                <a16:creationId xmlns:a16="http://schemas.microsoft.com/office/drawing/2014/main" id="{8374CADC-5475-174C-A033-E425F815732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199539" y="4351338"/>
            <a:ext cx="762000" cy="752475"/>
            <a:chOff x="-44" y="1473"/>
            <a:chExt cx="981" cy="1105"/>
          </a:xfrm>
        </p:grpSpPr>
        <p:pic>
          <p:nvPicPr>
            <p:cNvPr id="35" name="Picture 65" descr="desktop_computer_stylized_medium">
              <a:extLst>
                <a:ext uri="{FF2B5EF4-FFF2-40B4-BE49-F238E27FC236}">
                  <a16:creationId xmlns:a16="http://schemas.microsoft.com/office/drawing/2014/main" id="{E829CC9A-8A66-4B4E-9FF3-CEAE73497D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Freeform 66">
              <a:extLst>
                <a:ext uri="{FF2B5EF4-FFF2-40B4-BE49-F238E27FC236}">
                  <a16:creationId xmlns:a16="http://schemas.microsoft.com/office/drawing/2014/main" id="{BE509D07-5156-594C-9BF4-2A36E639DB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37" name="Group 67">
            <a:extLst>
              <a:ext uri="{FF2B5EF4-FFF2-40B4-BE49-F238E27FC236}">
                <a16:creationId xmlns:a16="http://schemas.microsoft.com/office/drawing/2014/main" id="{BFB32E89-5273-0E4F-AB0A-3A5BD887062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350352" y="3513138"/>
            <a:ext cx="762000" cy="752475"/>
            <a:chOff x="-44" y="1473"/>
            <a:chExt cx="981" cy="1105"/>
          </a:xfrm>
        </p:grpSpPr>
        <p:pic>
          <p:nvPicPr>
            <p:cNvPr id="38" name="Picture 68" descr="desktop_computer_stylized_medium">
              <a:extLst>
                <a:ext uri="{FF2B5EF4-FFF2-40B4-BE49-F238E27FC236}">
                  <a16:creationId xmlns:a16="http://schemas.microsoft.com/office/drawing/2014/main" id="{7E65096A-F8A7-654C-9729-36316DFF5B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Freeform 69">
              <a:extLst>
                <a:ext uri="{FF2B5EF4-FFF2-40B4-BE49-F238E27FC236}">
                  <a16:creationId xmlns:a16="http://schemas.microsoft.com/office/drawing/2014/main" id="{FE95B6B4-20A8-EF43-BAAF-C599F2F3BC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40" name="Group 70">
            <a:extLst>
              <a:ext uri="{FF2B5EF4-FFF2-40B4-BE49-F238E27FC236}">
                <a16:creationId xmlns:a16="http://schemas.microsoft.com/office/drawing/2014/main" id="{C47D9ABE-3F3C-2147-9673-332BCE8C2E7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958239" y="2892425"/>
            <a:ext cx="762000" cy="752475"/>
            <a:chOff x="-44" y="1473"/>
            <a:chExt cx="981" cy="1105"/>
          </a:xfrm>
        </p:grpSpPr>
        <p:pic>
          <p:nvPicPr>
            <p:cNvPr id="41" name="Picture 71" descr="desktop_computer_stylized_medium">
              <a:extLst>
                <a:ext uri="{FF2B5EF4-FFF2-40B4-BE49-F238E27FC236}">
                  <a16:creationId xmlns:a16="http://schemas.microsoft.com/office/drawing/2014/main" id="{E0B0EA6D-DC65-F345-866C-FF8D43D273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Freeform 72">
              <a:extLst>
                <a:ext uri="{FF2B5EF4-FFF2-40B4-BE49-F238E27FC236}">
                  <a16:creationId xmlns:a16="http://schemas.microsoft.com/office/drawing/2014/main" id="{4B8179CA-F544-1947-AB02-D4AFC3D011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43" name="Group 74">
            <a:extLst>
              <a:ext uri="{FF2B5EF4-FFF2-40B4-BE49-F238E27FC236}">
                <a16:creationId xmlns:a16="http://schemas.microsoft.com/office/drawing/2014/main" id="{3AAB7190-C86B-6B40-A2D8-F0FAFE0A25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035902" y="3883025"/>
            <a:ext cx="762000" cy="752475"/>
            <a:chOff x="-44" y="1473"/>
            <a:chExt cx="981" cy="1105"/>
          </a:xfrm>
        </p:grpSpPr>
        <p:pic>
          <p:nvPicPr>
            <p:cNvPr id="44" name="Picture 75" descr="desktop_computer_stylized_medium">
              <a:extLst>
                <a:ext uri="{FF2B5EF4-FFF2-40B4-BE49-F238E27FC236}">
                  <a16:creationId xmlns:a16="http://schemas.microsoft.com/office/drawing/2014/main" id="{E10FCAF4-5DCA-C147-944D-68091F53F3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Freeform 76">
              <a:extLst>
                <a:ext uri="{FF2B5EF4-FFF2-40B4-BE49-F238E27FC236}">
                  <a16:creationId xmlns:a16="http://schemas.microsoft.com/office/drawing/2014/main" id="{ED9B8D15-5F2D-AE4E-95C9-E1F0A26E1B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46" name="Group 80">
            <a:extLst>
              <a:ext uri="{FF2B5EF4-FFF2-40B4-BE49-F238E27FC236}">
                <a16:creationId xmlns:a16="http://schemas.microsoft.com/office/drawing/2014/main" id="{76F60E48-C369-D742-9AC3-453C2EB2296B}"/>
              </a:ext>
            </a:extLst>
          </p:cNvPr>
          <p:cNvGrpSpPr>
            <a:grpSpLocks/>
          </p:cNvGrpSpPr>
          <p:nvPr/>
        </p:nvGrpSpPr>
        <p:grpSpPr bwMode="auto">
          <a:xfrm>
            <a:off x="5815239" y="2717800"/>
            <a:ext cx="762000" cy="1177925"/>
            <a:chOff x="4746" y="1528"/>
            <a:chExt cx="480" cy="742"/>
          </a:xfrm>
        </p:grpSpPr>
        <p:sp>
          <p:nvSpPr>
            <p:cNvPr id="47" name="Line 50">
              <a:extLst>
                <a:ext uri="{FF2B5EF4-FFF2-40B4-BE49-F238E27FC236}">
                  <a16:creationId xmlns:a16="http://schemas.microsoft.com/office/drawing/2014/main" id="{713595DD-629E-964F-90C7-0E04B74B20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4" y="1962"/>
              <a:ext cx="2" cy="3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grpSp>
          <p:nvGrpSpPr>
            <p:cNvPr id="48" name="Group 77">
              <a:extLst>
                <a:ext uri="{FF2B5EF4-FFF2-40B4-BE49-F238E27FC236}">
                  <a16:creationId xmlns:a16="http://schemas.microsoft.com/office/drawing/2014/main" id="{AD97E688-C674-9D46-B533-DA6C65ECA57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746" y="1528"/>
              <a:ext cx="480" cy="474"/>
              <a:chOff x="-44" y="1473"/>
              <a:chExt cx="981" cy="1105"/>
            </a:xfrm>
          </p:grpSpPr>
          <p:pic>
            <p:nvPicPr>
              <p:cNvPr id="49" name="Picture 78" descr="desktop_computer_stylized_medium">
                <a:extLst>
                  <a:ext uri="{FF2B5EF4-FFF2-40B4-BE49-F238E27FC236}">
                    <a16:creationId xmlns:a16="http://schemas.microsoft.com/office/drawing/2014/main" id="{A710A2EC-D64C-6A4F-A921-3C453CCA3D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" name="Freeform 79">
                <a:extLst>
                  <a:ext uri="{FF2B5EF4-FFF2-40B4-BE49-F238E27FC236}">
                    <a16:creationId xmlns:a16="http://schemas.microsoft.com/office/drawing/2014/main" id="{AEBDADBC-EFC3-B643-B7C3-E2DB8819FD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</p:grpSp>
      <p:grpSp>
        <p:nvGrpSpPr>
          <p:cNvPr id="51" name="Group 87">
            <a:extLst>
              <a:ext uri="{FF2B5EF4-FFF2-40B4-BE49-F238E27FC236}">
                <a16:creationId xmlns:a16="http://schemas.microsoft.com/office/drawing/2014/main" id="{C55F25CE-5FFF-CB47-A09A-CEBC929646BA}"/>
              </a:ext>
            </a:extLst>
          </p:cNvPr>
          <p:cNvGrpSpPr>
            <a:grpSpLocks/>
          </p:cNvGrpSpPr>
          <p:nvPr/>
        </p:nvGrpSpPr>
        <p:grpSpPr bwMode="auto">
          <a:xfrm>
            <a:off x="2905352" y="3206750"/>
            <a:ext cx="1112837" cy="1219200"/>
            <a:chOff x="4779" y="2386"/>
            <a:chExt cx="701" cy="768"/>
          </a:xfrm>
        </p:grpSpPr>
        <p:sp>
          <p:nvSpPr>
            <p:cNvPr id="52" name="Line 46">
              <a:extLst>
                <a:ext uri="{FF2B5EF4-FFF2-40B4-BE49-F238E27FC236}">
                  <a16:creationId xmlns:a16="http://schemas.microsoft.com/office/drawing/2014/main" id="{8CEC77D4-CDB3-A04E-93BD-09A60C76B0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9" y="2812"/>
              <a:ext cx="241" cy="3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grpSp>
          <p:nvGrpSpPr>
            <p:cNvPr id="53" name="Group 84">
              <a:extLst>
                <a:ext uri="{FF2B5EF4-FFF2-40B4-BE49-F238E27FC236}">
                  <a16:creationId xmlns:a16="http://schemas.microsoft.com/office/drawing/2014/main" id="{39CD941B-F7CC-0249-91C8-8CDBC22385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9" y="2386"/>
              <a:ext cx="480" cy="474"/>
              <a:chOff x="-44" y="1473"/>
              <a:chExt cx="981" cy="1105"/>
            </a:xfrm>
          </p:grpSpPr>
          <p:pic>
            <p:nvPicPr>
              <p:cNvPr id="54" name="Picture 85" descr="desktop_computer_stylized_medium">
                <a:extLst>
                  <a:ext uri="{FF2B5EF4-FFF2-40B4-BE49-F238E27FC236}">
                    <a16:creationId xmlns:a16="http://schemas.microsoft.com/office/drawing/2014/main" id="{0384D9E6-2AF2-1444-833F-1ACDCE8105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Freeform 86">
                <a:extLst>
                  <a:ext uri="{FF2B5EF4-FFF2-40B4-BE49-F238E27FC236}">
                    <a16:creationId xmlns:a16="http://schemas.microsoft.com/office/drawing/2014/main" id="{140BEEB3-51A1-3146-AD4E-D014FC9826D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2000"/>
              </a:p>
            </p:txBody>
          </p:sp>
        </p:grpSp>
      </p:grpSp>
      <p:sp>
        <p:nvSpPr>
          <p:cNvPr id="56" name="Slide Number Placeholder 2">
            <a:extLst>
              <a:ext uri="{FF2B5EF4-FFF2-40B4-BE49-F238E27FC236}">
                <a16:creationId xmlns:a16="http://schemas.microsoft.com/office/drawing/2014/main" id="{E1ED86EA-C149-2945-9786-9D3CB50C6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1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>
            <a:norm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4400" dirty="0">
                <a:solidFill>
                  <a:srgbClr val="000099"/>
                </a:solidFill>
                <a:ea typeface="ＭＳ Ｐゴシック" panose="020B0600070205080204" pitchFamily="34" charset="-128"/>
                <a:cs typeface="+mn-cs"/>
              </a:rPr>
              <a:t>Chapter 2: Summary</a:t>
            </a:r>
            <a:endParaRPr lang="en-US" altLang="en-US" sz="5400" dirty="0">
              <a:solidFill>
                <a:srgbClr val="000099"/>
              </a:solidFill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130235C8-CBF2-BC40-8C2F-CC9AFE97994B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838200" y="2094161"/>
            <a:ext cx="5710084" cy="4194034"/>
          </a:xfrm>
        </p:spPr>
        <p:txBody>
          <a:bodyPr>
            <a:normAutofit/>
          </a:bodyPr>
          <a:lstStyle/>
          <a:p>
            <a:pPr marL="287338" indent="-287338">
              <a:buFont typeface="Wingdings" charset="2"/>
              <a:buChar char="§"/>
              <a:defRPr/>
            </a:pPr>
            <a:r>
              <a:rPr lang="en-US" dirty="0"/>
              <a:t>application architectures</a:t>
            </a:r>
          </a:p>
          <a:p>
            <a:pPr marL="681038" lvl="1" indent="-223838">
              <a:buFont typeface="Arial"/>
              <a:buChar char="•"/>
              <a:defRPr/>
            </a:pPr>
            <a:r>
              <a:rPr lang="en-US" dirty="0"/>
              <a:t>client-server</a:t>
            </a:r>
          </a:p>
          <a:p>
            <a:pPr marL="681038" lvl="1" indent="-223838">
              <a:buFont typeface="Arial"/>
              <a:buChar char="•"/>
              <a:defRPr/>
            </a:pPr>
            <a:r>
              <a:rPr lang="en-US" dirty="0"/>
              <a:t>P2P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dirty="0"/>
              <a:t>application service requirements:</a:t>
            </a:r>
          </a:p>
          <a:p>
            <a:pPr marL="682625" lvl="1" indent="-228600">
              <a:buFont typeface="Arial"/>
              <a:buChar char="•"/>
              <a:defRPr/>
            </a:pPr>
            <a:r>
              <a:rPr lang="en-US" dirty="0"/>
              <a:t>reliability, bandwidth, delay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dirty="0"/>
              <a:t>Internet transport service model</a:t>
            </a:r>
          </a:p>
          <a:p>
            <a:pPr marL="681038" lvl="1" indent="-223838">
              <a:buFont typeface="Arial"/>
              <a:buChar char="•"/>
              <a:defRPr/>
            </a:pPr>
            <a:r>
              <a:rPr lang="en-US" dirty="0"/>
              <a:t>connection-oriented, reliable: TCP</a:t>
            </a:r>
          </a:p>
          <a:p>
            <a:pPr marL="681038" lvl="1" indent="-223838">
              <a:buFont typeface="Arial"/>
              <a:buChar char="•"/>
              <a:defRPr/>
            </a:pPr>
            <a:r>
              <a:rPr lang="en-US" dirty="0"/>
              <a:t>unreliable, datagrams: UDP</a:t>
            </a:r>
            <a:endParaRPr lang="en-US" sz="2000" dirty="0"/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228601A5-E42C-D440-B994-5748EBF18265}"/>
              </a:ext>
            </a:extLst>
          </p:cNvPr>
          <p:cNvSpPr txBox="1">
            <a:spLocks noChangeArrowheads="1"/>
          </p:cNvSpPr>
          <p:nvPr/>
        </p:nvSpPr>
        <p:spPr>
          <a:xfrm>
            <a:off x="704849" y="1392072"/>
            <a:ext cx="10208957" cy="6762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our study of network application layer is now complete!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64F252F4-9047-6D40-8B28-18D2E5536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0006" y="2054984"/>
            <a:ext cx="465281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marR="0" lvl="0" indent="-2873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specific protocols:</a:t>
            </a:r>
          </a:p>
          <a:p>
            <a:pPr marL="681038" marR="0" lvl="1" indent="-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HTTP</a:t>
            </a:r>
          </a:p>
          <a:p>
            <a:pPr marL="681038" marR="0" lvl="1" indent="-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SMTP, IMAP</a:t>
            </a:r>
          </a:p>
          <a:p>
            <a:pPr marL="681038" marR="0" lvl="1" indent="-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DNS</a:t>
            </a:r>
          </a:p>
          <a:p>
            <a:pPr marL="681038" marR="0" lvl="1" indent="-223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P2P: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ＭＳ Ｐゴシック" charset="0"/>
              </a:rPr>
              <a:t>BitTorrent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BD60C3-995D-4948-A95F-E9B0A2239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06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>
            <a:norm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4400" dirty="0">
                <a:solidFill>
                  <a:srgbClr val="000099"/>
                </a:solidFill>
                <a:ea typeface="ＭＳ Ｐゴシック" panose="020B0600070205080204" pitchFamily="34" charset="-128"/>
                <a:cs typeface="+mn-cs"/>
              </a:rPr>
              <a:t>Chapter 2: Summary</a:t>
            </a:r>
            <a:endParaRPr lang="en-US" altLang="en-US" sz="5400" dirty="0">
              <a:solidFill>
                <a:srgbClr val="000099"/>
              </a:solidFill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228601A5-E42C-D440-B994-5748EBF18265}"/>
              </a:ext>
            </a:extLst>
          </p:cNvPr>
          <p:cNvSpPr txBox="1">
            <a:spLocks noChangeArrowheads="1"/>
          </p:cNvSpPr>
          <p:nvPr/>
        </p:nvSpPr>
        <p:spPr>
          <a:xfrm>
            <a:off x="704849" y="1392072"/>
            <a:ext cx="10208957" cy="6762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Most importantly: learned about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protocols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!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2B1E62A-5D04-3E42-88B2-20CD0FBD1B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2069589"/>
            <a:ext cx="5695335" cy="4351338"/>
          </a:xfrm>
        </p:spPr>
        <p:txBody>
          <a:bodyPr>
            <a:normAutofit/>
          </a:bodyPr>
          <a:lstStyle/>
          <a:p>
            <a:pPr marL="287338" indent="-287338"/>
            <a:r>
              <a:rPr lang="en-US" altLang="en-US" dirty="0">
                <a:ea typeface="ＭＳ Ｐゴシック" panose="020B0600070205080204" pitchFamily="34" charset="-128"/>
              </a:rPr>
              <a:t>typical request/reply message exchange:</a:t>
            </a:r>
          </a:p>
          <a:p>
            <a:pPr marL="681038" lvl="1" indent="-223838"/>
            <a:r>
              <a:rPr lang="en-US" altLang="en-US" dirty="0">
                <a:ea typeface="ＭＳ Ｐゴシック" panose="020B0600070205080204" pitchFamily="34" charset="-128"/>
              </a:rPr>
              <a:t>client requests info or service</a:t>
            </a:r>
          </a:p>
          <a:p>
            <a:pPr marL="681038" lvl="1" indent="-223838"/>
            <a:r>
              <a:rPr lang="en-US" altLang="en-US" dirty="0">
                <a:ea typeface="ＭＳ Ｐゴシック" panose="020B0600070205080204" pitchFamily="34" charset="-128"/>
              </a:rPr>
              <a:t>server responds with data, status code</a:t>
            </a:r>
          </a:p>
          <a:p>
            <a:pPr marL="287338" indent="-287338"/>
            <a:r>
              <a:rPr lang="en-US" altLang="en-US" dirty="0">
                <a:ea typeface="ＭＳ Ｐゴシック" panose="020B0600070205080204" pitchFamily="34" charset="-128"/>
              </a:rPr>
              <a:t>message formats:</a:t>
            </a:r>
          </a:p>
          <a:p>
            <a:pPr marL="681038" lvl="1" indent="-223838"/>
            <a:r>
              <a:rPr lang="en-US" altLang="en-US" i="1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headers</a:t>
            </a:r>
            <a:r>
              <a:rPr lang="en-US" altLang="en-US" dirty="0">
                <a:ea typeface="ＭＳ Ｐゴシック" panose="020B0600070205080204" pitchFamily="34" charset="-128"/>
              </a:rPr>
              <a:t>: fields giving info about data</a:t>
            </a:r>
          </a:p>
          <a:p>
            <a:pPr marL="681038" lvl="1" indent="-223838"/>
            <a:r>
              <a:rPr lang="en-US" altLang="en-US" i="1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data: </a:t>
            </a:r>
            <a:r>
              <a:rPr lang="en-US" altLang="en-US" dirty="0">
                <a:ea typeface="ＭＳ Ｐゴシック" panose="020B0600070205080204" pitchFamily="34" charset="-128"/>
              </a:rPr>
              <a:t>info(payload)  being communicated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9AD5240-FBC2-9D46-B622-22B9C356A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2343" y="2015039"/>
            <a:ext cx="4654808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7013" indent="-227013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1038" indent="-223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27013" marR="0" lvl="0" indent="-2270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important themes: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3492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centralized vs. decentralized </a:t>
            </a:r>
          </a:p>
          <a:p>
            <a:pPr marL="3492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stateless vs. stateful</a:t>
            </a:r>
          </a:p>
          <a:p>
            <a:pPr marL="3492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scalability</a:t>
            </a:r>
          </a:p>
          <a:p>
            <a:pPr marL="3492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reliable vs. unreliable message transfer </a:t>
            </a:r>
          </a:p>
          <a:p>
            <a:pPr marL="3492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“complexity at network edge”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E0ABB88-CECD-DD4A-8A5D-BE0426218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74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13CC6-FE94-4B33-9AEA-F01443D709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A8080-423F-4EF2-8325-F756662D597C}" type="slidenum">
              <a:rPr kumimoji="0" lang="de-AT" sz="675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de-AT" sz="675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BA3599-2464-4683-BB6A-B753CD4CE2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61934" y="138666"/>
            <a:ext cx="6255069" cy="562262"/>
          </a:xfrm>
        </p:spPr>
        <p:txBody>
          <a:bodyPr>
            <a:noAutofit/>
          </a:bodyPr>
          <a:lstStyle/>
          <a:p>
            <a:endParaRPr lang="en-GB" sz="4050" dirty="0">
              <a:solidFill>
                <a:srgbClr val="002060"/>
              </a:solidFill>
            </a:endParaRPr>
          </a:p>
          <a:p>
            <a:r>
              <a:rPr lang="en-GB" sz="6000" u="sng" dirty="0">
                <a:solidFill>
                  <a:srgbClr val="002060"/>
                </a:solidFill>
              </a:rPr>
              <a:t>Thank You All</a:t>
            </a:r>
          </a:p>
          <a:p>
            <a:endParaRPr lang="en-GB" sz="4050" dirty="0">
              <a:solidFill>
                <a:srgbClr val="002060"/>
              </a:solidFill>
            </a:endParaRPr>
          </a:p>
          <a:p>
            <a:r>
              <a:rPr lang="en-GB" sz="9600" dirty="0">
                <a:solidFill>
                  <a:srgbClr val="002060"/>
                </a:solidFill>
                <a:sym typeface="Wingdings" panose="05000000000000000000" pitchFamily="2" charset="2"/>
              </a:rPr>
              <a:t></a:t>
            </a:r>
            <a:endParaRPr lang="en-GB" sz="8800" dirty="0">
              <a:solidFill>
                <a:srgbClr val="002060"/>
              </a:solidFill>
              <a:sym typeface="Wingdings" panose="05000000000000000000" pitchFamily="2" charset="2"/>
            </a:endParaRPr>
          </a:p>
          <a:p>
            <a:r>
              <a:rPr lang="en-GB" sz="96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81A3CA-6F5F-48F1-9334-E874BA214332}"/>
              </a:ext>
            </a:extLst>
          </p:cNvPr>
          <p:cNvSpPr/>
          <p:nvPr/>
        </p:nvSpPr>
        <p:spPr>
          <a:xfrm>
            <a:off x="5048436" y="964945"/>
            <a:ext cx="2320461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4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BC608-9CBB-4275-B191-ACB5BD64857F}"/>
              </a:ext>
            </a:extLst>
          </p:cNvPr>
          <p:cNvSpPr txBox="1"/>
          <p:nvPr/>
        </p:nvSpPr>
        <p:spPr>
          <a:xfrm>
            <a:off x="566333" y="6117205"/>
            <a:ext cx="109912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400" b="1" i="1" u="sng" dirty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A note on the origin of these </a:t>
            </a:r>
            <a:r>
              <a:rPr lang="en-US" altLang="en-US" sz="1400" b="1" i="1" u="sng" dirty="0" err="1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ppt</a:t>
            </a:r>
            <a:r>
              <a:rPr lang="en-US" altLang="en-US" sz="1400" b="1" i="1" u="sng" dirty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 slides:</a:t>
            </a:r>
            <a:endParaRPr lang="en-US" altLang="ja-JP" sz="1400" b="1" i="1" u="sng" dirty="0">
              <a:solidFill>
                <a:srgbClr val="0000A3"/>
              </a:solidFill>
              <a:ea typeface="ＭＳ Ｐゴシック" panose="020B0600070205080204" pitchFamily="34" charset="-128"/>
              <a:cs typeface="+mj-cs"/>
            </a:endParaRPr>
          </a:p>
          <a:p>
            <a:pPr>
              <a:spcBef>
                <a:spcPct val="0"/>
              </a:spcBef>
            </a:pPr>
            <a:r>
              <a:rPr lang="en-US" altLang="en-US" sz="1400" dirty="0"/>
              <a:t> </a:t>
            </a:r>
            <a:r>
              <a:rPr lang="en-US" altLang="en-US" sz="1400" i="1" dirty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All material copyright 1996-2020 J.F Kurose and K.W. Ross, All Rights Reserved</a:t>
            </a:r>
          </a:p>
          <a:p>
            <a:pPr>
              <a:spcBef>
                <a:spcPct val="0"/>
              </a:spcBef>
            </a:pPr>
            <a:r>
              <a:rPr lang="en-US" altLang="ja-JP" sz="1400" i="1" dirty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These slides </a:t>
            </a:r>
            <a:r>
              <a:rPr lang="fr-FR" altLang="ja-JP" sz="1400" i="1" dirty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are </a:t>
            </a:r>
            <a:r>
              <a:rPr lang="en-US" altLang="ja-JP" sz="1400" i="1" dirty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freely provided by the book authors and it represents a lot of work on their part. We would like to thank </a:t>
            </a:r>
            <a:r>
              <a:rPr lang="en-US" altLang="en-US" sz="1400" i="1" dirty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 J.F Kurose and K.W. Ross.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DE4B911A-EB88-4B33-B4F1-A750A284DB4B}"/>
              </a:ext>
            </a:extLst>
          </p:cNvPr>
          <p:cNvSpPr/>
          <p:nvPr/>
        </p:nvSpPr>
        <p:spPr>
          <a:xfrm>
            <a:off x="5761609" y="4574689"/>
            <a:ext cx="600722" cy="576837"/>
          </a:xfrm>
          <a:prstGeom prst="flowChartConnector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8" name="Picture 7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id="{8FF33017-B1D4-1D43-9BC0-3EC96B26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440" y="2194950"/>
            <a:ext cx="2340864" cy="2926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63" y="2194950"/>
            <a:ext cx="2364274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32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 Aliasing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460375" indent="-215900">
              <a:lnSpc>
                <a:spcPct val="110000"/>
              </a:lnSpc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A host with a complicated hostname can have one or more alias names</a:t>
            </a:r>
          </a:p>
          <a:p>
            <a:pPr marL="460375" indent="-215900">
              <a:lnSpc>
                <a:spcPct val="110000"/>
              </a:lnSpc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For example, a hostname such as </a:t>
            </a:r>
            <a:r>
              <a:rPr lang="en-GB" sz="3000" dirty="0">
                <a:solidFill>
                  <a:srgbClr val="3C6CDF"/>
                </a:solidFill>
                <a:latin typeface="Calibri" panose="020F0502020204030204"/>
                <a:ea typeface="ＭＳ Ｐゴシック" panose="020B0600070205080204" pitchFamily="34" charset="-128"/>
              </a:rPr>
              <a:t>relay1.west-coast.enterprise.com</a:t>
            </a:r>
            <a:r>
              <a:rPr lang="en-GB" sz="30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could have, say, two aliases such as </a:t>
            </a:r>
            <a:r>
              <a:rPr lang="en-GB" sz="3000" u="sng" dirty="0">
                <a:solidFill>
                  <a:srgbClr val="3C6CDF"/>
                </a:solidFill>
                <a:latin typeface="Calibri" panose="020F0502020204030204"/>
                <a:ea typeface="ＭＳ Ｐゴシック" panose="020B0600070205080204" pitchFamily="34" charset="-128"/>
              </a:rPr>
              <a:t>enterprise.com</a:t>
            </a:r>
            <a:r>
              <a:rPr lang="en-GB" sz="30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and </a:t>
            </a:r>
            <a:r>
              <a:rPr lang="en-GB" sz="30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  <a:hlinkClick r:id="rId2"/>
              </a:rPr>
              <a:t>www.enterprise.com</a:t>
            </a:r>
            <a:r>
              <a:rPr lang="en-GB" sz="30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.</a:t>
            </a:r>
          </a:p>
          <a:p>
            <a:pPr marL="460375" indent="-215900">
              <a:lnSpc>
                <a:spcPct val="110000"/>
              </a:lnSpc>
              <a:defRPr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How are these hosts related?</a:t>
            </a:r>
          </a:p>
          <a:p>
            <a:pPr marL="803275" lvl="1" indent="-215900">
              <a:lnSpc>
                <a:spcPct val="110000"/>
              </a:lnSpc>
              <a:defRPr/>
            </a:pPr>
            <a:r>
              <a:rPr lang="en-US" altLang="en-US" sz="32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slate.nu.edu.</a:t>
            </a:r>
            <a:r>
              <a:rPr lang="en-US" altLang="en-US" sz="32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pk</a:t>
            </a:r>
          </a:p>
          <a:p>
            <a:pPr marL="803275" lvl="1" indent="-215900">
              <a:lnSpc>
                <a:spcPct val="110000"/>
              </a:lnSpc>
              <a:defRPr/>
            </a:pPr>
            <a:r>
              <a:rPr lang="en-US" altLang="en-US" sz="32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flex.nu.edu.</a:t>
            </a:r>
            <a:r>
              <a:rPr lang="en-US" altLang="en-US" sz="31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pk</a:t>
            </a:r>
          </a:p>
          <a:p>
            <a:pPr marL="803275" lvl="1" indent="-215900">
              <a:lnSpc>
                <a:spcPct val="110000"/>
              </a:lnSpc>
              <a:defRPr/>
            </a:pPr>
            <a:r>
              <a:rPr lang="en-US" altLang="en-US" sz="32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hr.nu.edu.</a:t>
            </a:r>
            <a:r>
              <a:rPr lang="en-US" altLang="en-US" sz="3100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pk</a:t>
            </a:r>
            <a:endParaRPr lang="en-US" sz="3100" dirty="0">
              <a:solidFill>
                <a:srgbClr val="C00000"/>
              </a:solidFill>
              <a:latin typeface="Calibri" panose="020F0502020204030204"/>
              <a:ea typeface="ＭＳ Ｐゴシック" panose="020B0600070205080204" pitchFamily="34" charset="-128"/>
            </a:endParaRPr>
          </a:p>
          <a:p>
            <a:r>
              <a:rPr lang="en-US" dirty="0">
                <a:solidFill>
                  <a:prstClr val="black"/>
                </a:solidFill>
                <a:ea typeface="ＭＳ Ｐゴシック" panose="020B0600070205080204" pitchFamily="34" charset="-128"/>
              </a:rPr>
              <a:t>They all belong to the same country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439830" y="1925986"/>
            <a:ext cx="5181600" cy="4351338"/>
          </a:xfrm>
        </p:spPr>
        <p:txBody>
          <a:bodyPr>
            <a:normAutofit fontScale="70000" lnSpcReduction="20000"/>
          </a:bodyPr>
          <a:lstStyle/>
          <a:p>
            <a:pPr marL="460375" indent="-215900">
              <a:lnSpc>
                <a:spcPct val="110000"/>
              </a:lnSpc>
              <a:defRPr/>
            </a:pPr>
            <a:r>
              <a:rPr lang="en-US" dirty="0">
                <a:solidFill>
                  <a:prstClr val="black"/>
                </a:solidFill>
                <a:ea typeface="ＭＳ Ｐゴシック" panose="020B0600070205080204" pitchFamily="34" charset="-128"/>
              </a:rPr>
              <a:t>How are these hosts related?</a:t>
            </a:r>
          </a:p>
          <a:p>
            <a:pPr marL="460375" indent="-215900">
              <a:lnSpc>
                <a:spcPct val="110000"/>
              </a:lnSpc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hr.</a:t>
            </a:r>
            <a:r>
              <a:rPr lang="en-US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nu.edu.pk</a:t>
            </a:r>
          </a:p>
          <a:p>
            <a:pPr marL="460375" indent="-215900">
              <a:lnSpc>
                <a:spcPct val="110000"/>
              </a:lnSpc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flex.</a:t>
            </a:r>
            <a:r>
              <a:rPr lang="en-US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nu.edu.pk</a:t>
            </a:r>
          </a:p>
          <a:p>
            <a:pPr marL="460375" indent="-215900">
              <a:lnSpc>
                <a:spcPct val="110000"/>
              </a:lnSpc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slate.</a:t>
            </a:r>
            <a:r>
              <a:rPr lang="en-US" dirty="0">
                <a:solidFill>
                  <a:srgbClr val="C00000"/>
                </a:solidFill>
                <a:latin typeface="Calibri" panose="020F0502020204030204"/>
                <a:ea typeface="ＭＳ Ｐゴシック" panose="020B0600070205080204" pitchFamily="34" charset="-128"/>
              </a:rPr>
              <a:t>nu.edu.pk</a:t>
            </a:r>
          </a:p>
          <a:p>
            <a:pPr marL="460375" indent="-215900">
              <a:lnSpc>
                <a:spcPct val="110000"/>
              </a:lnSpc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They all belong to the same organization, nu.</a:t>
            </a:r>
          </a:p>
          <a:p>
            <a:pPr marL="460375" indent="-215900">
              <a:lnSpc>
                <a:spcPct val="110000"/>
              </a:lnSpc>
              <a:defRPr/>
            </a:pPr>
            <a:endParaRPr lang="en-US" sz="40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23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altLang="en-US" b="1" dirty="0">
                <a:cs typeface="Arial" charset="0"/>
              </a:rPr>
              <a:t>slate</a:t>
            </a:r>
            <a:r>
              <a:rPr lang="en-US" altLang="en-US" dirty="0">
                <a:cs typeface="Arial" charset="0"/>
              </a:rPr>
              <a:t>.nu.edu</a:t>
            </a:r>
          </a:p>
          <a:p>
            <a:pPr>
              <a:spcBef>
                <a:spcPct val="20000"/>
              </a:spcBef>
              <a:defRPr/>
            </a:pPr>
            <a:r>
              <a:rPr lang="en-US" altLang="en-US" dirty="0">
                <a:cs typeface="Arial" charset="0"/>
              </a:rPr>
              <a:t>This is the </a:t>
            </a:r>
            <a:r>
              <a:rPr lang="en-US" altLang="en-US" dirty="0">
                <a:solidFill>
                  <a:srgbClr val="FF0000"/>
                </a:solidFill>
                <a:cs typeface="Arial" charset="0"/>
              </a:rPr>
              <a:t>domain name</a:t>
            </a:r>
            <a:r>
              <a:rPr lang="en-US" altLang="en-US" dirty="0">
                <a:cs typeface="Arial" charset="0"/>
              </a:rPr>
              <a:t> of a unique host</a:t>
            </a:r>
          </a:p>
          <a:p>
            <a:pPr>
              <a:spcBef>
                <a:spcPct val="20000"/>
              </a:spcBef>
              <a:defRPr/>
            </a:pPr>
            <a:r>
              <a:rPr lang="en-US" altLang="en-US" dirty="0">
                <a:cs typeface="Arial" charset="0"/>
              </a:rPr>
              <a:t>It is a member of the </a:t>
            </a:r>
            <a:r>
              <a:rPr lang="en-US" altLang="en-US" i="1" dirty="0">
                <a:cs typeface="Arial" charset="0"/>
              </a:rPr>
              <a:t>nu.edu</a:t>
            </a:r>
            <a:r>
              <a:rPr lang="en-US" altLang="en-US" dirty="0">
                <a:cs typeface="Arial" charset="0"/>
              </a:rPr>
              <a:t> domain, but it is the only one with the name </a:t>
            </a:r>
            <a:r>
              <a:rPr lang="en-US" altLang="en-US" i="1" dirty="0">
                <a:cs typeface="Arial" charset="0"/>
              </a:rPr>
              <a:t>slate</a:t>
            </a:r>
            <a:r>
              <a:rPr lang="en-US" altLang="en-US" dirty="0">
                <a:cs typeface="Arial" charset="0"/>
              </a:rPr>
              <a:t>.</a:t>
            </a:r>
          </a:p>
          <a:p>
            <a:pPr>
              <a:spcBef>
                <a:spcPct val="20000"/>
              </a:spcBef>
              <a:defRPr/>
            </a:pPr>
            <a:endParaRPr lang="en-US" altLang="en-US" sz="1000" dirty="0">
              <a:cs typeface="Arial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altLang="en-US" dirty="0">
                <a:cs typeface="Arial" charset="0"/>
              </a:rPr>
              <a:t>It is like a family – all the brothers and sisters have the same last name, but it would be confusing if two of them also had the same first name.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unique host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792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91" y="306258"/>
            <a:ext cx="10515600" cy="894622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Thinking about the DNS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7F0F378-5315-734B-B54E-DEAB8A692F94}"/>
              </a:ext>
            </a:extLst>
          </p:cNvPr>
          <p:cNvSpPr txBox="1">
            <a:spLocks noChangeArrowheads="1"/>
          </p:cNvSpPr>
          <p:nvPr/>
        </p:nvSpPr>
        <p:spPr>
          <a:xfrm>
            <a:off x="731837" y="1300163"/>
            <a:ext cx="6338434" cy="105357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humongous distributed database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:</a:t>
            </a:r>
          </a:p>
          <a:p>
            <a:pPr marL="350838" marR="0" lvl="0" indent="-2349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>
                <a:tab pos="49213" algn="l"/>
              </a:tabLst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~ billion records, each simple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D59926F4-E2F6-1848-9764-95A9708A0595}"/>
              </a:ext>
            </a:extLst>
          </p:cNvPr>
          <p:cNvSpPr txBox="1">
            <a:spLocks noChangeArrowheads="1"/>
          </p:cNvSpPr>
          <p:nvPr/>
        </p:nvSpPr>
        <p:spPr>
          <a:xfrm>
            <a:off x="716718" y="2281087"/>
            <a:ext cx="5971949" cy="2307847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handles many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trillions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of queries/day:</a:t>
            </a:r>
          </a:p>
          <a:p>
            <a:pPr marL="350838" marR="0" lvl="0" indent="-21748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many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more reads than writes</a:t>
            </a:r>
          </a:p>
          <a:p>
            <a:pPr marL="350838" marR="0" lvl="0" indent="-21748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performance matters: 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almost every Internet transaction interacts with DNS - msecs count!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3BA487B-2F58-E448-B437-CA4351F78A23}"/>
              </a:ext>
            </a:extLst>
          </p:cNvPr>
          <p:cNvSpPr txBox="1">
            <a:spLocks noChangeArrowheads="1"/>
          </p:cNvSpPr>
          <p:nvPr/>
        </p:nvSpPr>
        <p:spPr>
          <a:xfrm>
            <a:off x="716717" y="4432300"/>
            <a:ext cx="7038749" cy="1358901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organizationally, physically decentralized: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millions of different organizations responsible for their records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516052B-584F-8049-894E-365DF65A8B5A}"/>
              </a:ext>
            </a:extLst>
          </p:cNvPr>
          <p:cNvSpPr txBox="1">
            <a:spLocks noChangeArrowheads="1"/>
          </p:cNvSpPr>
          <p:nvPr/>
        </p:nvSpPr>
        <p:spPr>
          <a:xfrm>
            <a:off x="750584" y="5871634"/>
            <a:ext cx="7038749" cy="56303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“bulletproof”: reliability, security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026" name="Picture 2" descr="SEC Says That It's Not Easy Determining Whether Teva Whistleblowers Are  Deserving Of A Bounty - FCPA Professor">
            <a:extLst>
              <a:ext uri="{FF2B5EF4-FFF2-40B4-BE49-F238E27FC236}">
                <a16:creationId xmlns:a16="http://schemas.microsoft.com/office/drawing/2014/main" id="{C4E09384-BA5E-E74E-8F77-28797AFC9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866" y="4143022"/>
            <a:ext cx="2937933" cy="244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A6AE1E9-B3D7-7642-9CCD-3E2A0C33B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1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DNS: a distributed, hierarchical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d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atabase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A444882F-E18F-DD45-9D52-E80EEEA5B2C4}"/>
              </a:ext>
            </a:extLst>
          </p:cNvPr>
          <p:cNvSpPr txBox="1">
            <a:spLocks noChangeArrowheads="1"/>
          </p:cNvSpPr>
          <p:nvPr/>
        </p:nvSpPr>
        <p:spPr>
          <a:xfrm>
            <a:off x="478971" y="4398565"/>
            <a:ext cx="11713029" cy="21336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 wants IP address for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www.amazon.com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; 1</a:t>
            </a:r>
            <a:r>
              <a:rPr kumimoji="0" lang="en-US" alt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st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approximation: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 queries root server to find .com DNS server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 queries .com DNS server to get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amazon.com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 server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 queries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amazon.com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 server to get IP address for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www.amazon.com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6A00663-77DA-9B4C-A51A-04EBC6FBCCA0}"/>
              </a:ext>
            </a:extLst>
          </p:cNvPr>
          <p:cNvGrpSpPr/>
          <p:nvPr/>
        </p:nvGrpSpPr>
        <p:grpSpPr>
          <a:xfrm>
            <a:off x="1321991" y="1815164"/>
            <a:ext cx="10791292" cy="1046691"/>
            <a:chOff x="1321991" y="1815164"/>
            <a:chExt cx="10791292" cy="1046691"/>
          </a:xfrm>
        </p:grpSpPr>
        <p:sp>
          <p:nvSpPr>
            <p:cNvPr id="12" name="Text Box 4">
              <a:extLst>
                <a:ext uri="{FF2B5EF4-FFF2-40B4-BE49-F238E27FC236}">
                  <a16:creationId xmlns:a16="http://schemas.microsoft.com/office/drawing/2014/main" id="{8DB0E7C3-8033-5949-9183-2915D95A75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1991" y="2431570"/>
              <a:ext cx="2057411" cy="368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.com DNS servers</a:t>
              </a:r>
            </a:p>
          </p:txBody>
        </p:sp>
        <p:sp>
          <p:nvSpPr>
            <p:cNvPr id="13" name="Text Box 5">
              <a:extLst>
                <a:ext uri="{FF2B5EF4-FFF2-40B4-BE49-F238E27FC236}">
                  <a16:creationId xmlns:a16="http://schemas.microsoft.com/office/drawing/2014/main" id="{2E5F716F-8E9B-6F4D-879A-CC62D69D9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789" y="2432961"/>
              <a:ext cx="1954541" cy="368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.org DNS servers</a:t>
              </a:r>
            </a:p>
          </p:txBody>
        </p:sp>
        <p:sp>
          <p:nvSpPr>
            <p:cNvPr id="14" name="Text Box 6">
              <a:extLst>
                <a:ext uri="{FF2B5EF4-FFF2-40B4-BE49-F238E27FC236}">
                  <a16:creationId xmlns:a16="http://schemas.microsoft.com/office/drawing/2014/main" id="{67230760-6F08-C443-A901-7D6991E095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6026" y="2432961"/>
              <a:ext cx="2005231" cy="368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.</a:t>
              </a:r>
              <a:r>
                <a:rPr kumimoji="0" lang="en-US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edu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 DNS servers</a:t>
              </a:r>
            </a:p>
          </p:txBody>
        </p:sp>
        <p:sp>
          <p:nvSpPr>
            <p:cNvPr id="15" name="Line 7">
              <a:extLst>
                <a:ext uri="{FF2B5EF4-FFF2-40B4-BE49-F238E27FC236}">
                  <a16:creationId xmlns:a16="http://schemas.microsoft.com/office/drawing/2014/main" id="{BA67319E-9089-5D4D-83FF-3AE2DB5B13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38547" y="1831861"/>
              <a:ext cx="2075302" cy="6011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Line 8">
              <a:extLst>
                <a:ext uri="{FF2B5EF4-FFF2-40B4-BE49-F238E27FC236}">
                  <a16:creationId xmlns:a16="http://schemas.microsoft.com/office/drawing/2014/main" id="{64A53551-2118-9045-B6B4-1F713C8B8A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1588" y="1815164"/>
              <a:ext cx="0" cy="6164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Line 9">
              <a:extLst>
                <a:ext uri="{FF2B5EF4-FFF2-40B4-BE49-F238E27FC236}">
                  <a16:creationId xmlns:a16="http://schemas.microsoft.com/office/drawing/2014/main" id="{B45A6D89-577E-7C44-A516-DED5E6DB81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908" y="1831861"/>
              <a:ext cx="2146864" cy="6011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 Box 29">
              <a:extLst>
                <a:ext uri="{FF2B5EF4-FFF2-40B4-BE49-F238E27FC236}">
                  <a16:creationId xmlns:a16="http://schemas.microsoft.com/office/drawing/2014/main" id="{B9DABBB2-671A-2742-937B-8D9DEE87BF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6204" y="1934852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9" name="Text Box 30">
              <a:extLst>
                <a:ext uri="{FF2B5EF4-FFF2-40B4-BE49-F238E27FC236}">
                  <a16:creationId xmlns:a16="http://schemas.microsoft.com/office/drawing/2014/main" id="{F8EBAC0E-17AF-6147-BA8E-98BDF7436D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5966" y="1923399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834A79-77AF-0047-9901-2474CA5CB805}"/>
                </a:ext>
              </a:extLst>
            </p:cNvPr>
            <p:cNvSpPr txBox="1"/>
            <p:nvPr/>
          </p:nvSpPr>
          <p:spPr>
            <a:xfrm>
              <a:off x="9724296" y="2400190"/>
              <a:ext cx="2388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Top Level Domain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A62B1BD-DD42-D845-9BBE-BE085C24631D}"/>
              </a:ext>
            </a:extLst>
          </p:cNvPr>
          <p:cNvGrpSpPr/>
          <p:nvPr/>
        </p:nvGrpSpPr>
        <p:grpSpPr>
          <a:xfrm>
            <a:off x="3874373" y="1407648"/>
            <a:ext cx="7294880" cy="461665"/>
            <a:chOff x="3874373" y="1407648"/>
            <a:chExt cx="7294880" cy="461665"/>
          </a:xfrm>
        </p:grpSpPr>
        <p:sp>
          <p:nvSpPr>
            <p:cNvPr id="11" name="Text Box 2">
              <a:extLst>
                <a:ext uri="{FF2B5EF4-FFF2-40B4-BE49-F238E27FC236}">
                  <a16:creationId xmlns:a16="http://schemas.microsoft.com/office/drawing/2014/main" id="{10CE294D-681E-A241-BD53-A34355A364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4373" y="1432519"/>
              <a:ext cx="2064866" cy="367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Root DNS Servers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6AE851-5852-CE4F-8F0F-42EF70A401C4}"/>
                </a:ext>
              </a:extLst>
            </p:cNvPr>
            <p:cNvSpPr txBox="1"/>
            <p:nvPr/>
          </p:nvSpPr>
          <p:spPr>
            <a:xfrm>
              <a:off x="10397760" y="1407648"/>
              <a:ext cx="771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Root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C7CCAC6-2E30-B94C-ABE6-16301CFD8E18}"/>
              </a:ext>
            </a:extLst>
          </p:cNvPr>
          <p:cNvGrpSpPr/>
          <p:nvPr/>
        </p:nvGrpSpPr>
        <p:grpSpPr>
          <a:xfrm>
            <a:off x="877709" y="2766905"/>
            <a:ext cx="10877911" cy="1053317"/>
            <a:chOff x="877709" y="2766905"/>
            <a:chExt cx="10877911" cy="1053317"/>
          </a:xfrm>
        </p:grpSpPr>
        <p:sp>
          <p:nvSpPr>
            <p:cNvPr id="18" name="Text Box 10">
              <a:extLst>
                <a:ext uri="{FF2B5EF4-FFF2-40B4-BE49-F238E27FC236}">
                  <a16:creationId xmlns:a16="http://schemas.microsoft.com/office/drawing/2014/main" id="{48A982BB-AB47-3F43-B500-136E591676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1887" y="3150942"/>
              <a:ext cx="1478951" cy="64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nyu.edu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 servers</a:t>
              </a:r>
            </a:p>
          </p:txBody>
        </p:sp>
        <p:sp>
          <p:nvSpPr>
            <p:cNvPr id="19" name="Text Box 11">
              <a:extLst>
                <a:ext uri="{FF2B5EF4-FFF2-40B4-BE49-F238E27FC236}">
                  <a16:creationId xmlns:a16="http://schemas.microsoft.com/office/drawing/2014/main" id="{2B6BDDC7-E847-3847-933D-4C32FCB6E8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3272" y="3150942"/>
              <a:ext cx="1478951" cy="64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umass.edu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 servers</a:t>
              </a:r>
            </a:p>
          </p:txBody>
        </p:sp>
        <p:sp>
          <p:nvSpPr>
            <p:cNvPr id="20" name="Line 12">
              <a:extLst>
                <a:ext uri="{FF2B5EF4-FFF2-40B4-BE49-F238E27FC236}">
                  <a16:creationId xmlns:a16="http://schemas.microsoft.com/office/drawing/2014/main" id="{320DE5FB-B16F-134F-A6AE-3A733BA85D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74130" y="2766905"/>
              <a:ext cx="559079" cy="4202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Line 13">
              <a:extLst>
                <a:ext uri="{FF2B5EF4-FFF2-40B4-BE49-F238E27FC236}">
                  <a16:creationId xmlns:a16="http://schemas.microsoft.com/office/drawing/2014/main" id="{083E8C6B-45A7-4E4F-BE58-4778B3424F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62582" y="2766905"/>
              <a:ext cx="500935" cy="4202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 Box 14">
              <a:extLst>
                <a:ext uri="{FF2B5EF4-FFF2-40B4-BE49-F238E27FC236}">
                  <a16:creationId xmlns:a16="http://schemas.microsoft.com/office/drawing/2014/main" id="{36B8F6F2-4690-8E4C-937E-0E9481B1C3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7709" y="3173205"/>
              <a:ext cx="1505787" cy="647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yahoo.com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 servers</a:t>
              </a:r>
            </a:p>
          </p:txBody>
        </p:sp>
        <p:sp>
          <p:nvSpPr>
            <p:cNvPr id="23" name="Text Box 15">
              <a:extLst>
                <a:ext uri="{FF2B5EF4-FFF2-40B4-BE49-F238E27FC236}">
                  <a16:creationId xmlns:a16="http://schemas.microsoft.com/office/drawing/2014/main" id="{550F9EB0-5008-3D46-90EE-C86931D200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4875" y="3150942"/>
              <a:ext cx="1492369" cy="64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amazon.com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 servers</a:t>
              </a:r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369E9B65-3B7C-454D-AB1F-5B2406B160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66383" y="2773863"/>
              <a:ext cx="369738" cy="41325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Line 17">
              <a:extLst>
                <a:ext uri="{FF2B5EF4-FFF2-40B4-BE49-F238E27FC236}">
                  <a16:creationId xmlns:a16="http://schemas.microsoft.com/office/drawing/2014/main" id="{D471AC56-09F2-7C4D-B61A-6CCAD59D7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8547" y="2773863"/>
              <a:ext cx="429373" cy="4257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ext Box 18">
              <a:extLst>
                <a:ext uri="{FF2B5EF4-FFF2-40B4-BE49-F238E27FC236}">
                  <a16:creationId xmlns:a16="http://schemas.microsoft.com/office/drawing/2014/main" id="{1C077A09-1FCB-034D-952A-AD8C28E51F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2691" y="3132853"/>
              <a:ext cx="1480442" cy="64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pbs.org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DNS servers</a:t>
              </a:r>
            </a:p>
          </p:txBody>
        </p:sp>
        <p:sp>
          <p:nvSpPr>
            <p:cNvPr id="27" name="Line 19">
              <a:extLst>
                <a:ext uri="{FF2B5EF4-FFF2-40B4-BE49-F238E27FC236}">
                  <a16:creationId xmlns:a16="http://schemas.microsoft.com/office/drawing/2014/main" id="{C40276EB-9757-DA42-B8CE-16A23EEE13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4570" y="2766905"/>
              <a:ext cx="0" cy="41743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0556E67-E222-8D43-B71A-156691CCA0D4}"/>
                </a:ext>
              </a:extLst>
            </p:cNvPr>
            <p:cNvSpPr txBox="1"/>
            <p:nvPr/>
          </p:nvSpPr>
          <p:spPr>
            <a:xfrm>
              <a:off x="9919925" y="3273362"/>
              <a:ext cx="18356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Authoritative</a:t>
              </a:r>
            </a:p>
          </p:txBody>
        </p:sp>
        <p:sp>
          <p:nvSpPr>
            <p:cNvPr id="33" name="Text Box 30">
              <a:extLst>
                <a:ext uri="{FF2B5EF4-FFF2-40B4-BE49-F238E27FC236}">
                  <a16:creationId xmlns:a16="http://schemas.microsoft.com/office/drawing/2014/main" id="{F5BAA8E7-838D-494A-81C4-58D94A012B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2568" y="2785396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4" name="Text Box 30">
              <a:extLst>
                <a:ext uri="{FF2B5EF4-FFF2-40B4-BE49-F238E27FC236}">
                  <a16:creationId xmlns:a16="http://schemas.microsoft.com/office/drawing/2014/main" id="{2AD59D99-9460-DA4B-AF7A-451CBE5B39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0793" y="2776330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5" name="Text Box 30">
              <a:extLst>
                <a:ext uri="{FF2B5EF4-FFF2-40B4-BE49-F238E27FC236}">
                  <a16:creationId xmlns:a16="http://schemas.microsoft.com/office/drawing/2014/main" id="{2B85C740-28F8-0449-B6AC-74E6864619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0346" y="2768742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sp>
          <p:nvSpPr>
            <p:cNvPr id="36" name="Text Box 30">
              <a:extLst>
                <a:ext uri="{FF2B5EF4-FFF2-40B4-BE49-F238E27FC236}">
                  <a16:creationId xmlns:a16="http://schemas.microsoft.com/office/drawing/2014/main" id="{D033AF36-F2BE-7F41-93BB-422A537DE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7758" y="2777057"/>
              <a:ext cx="438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37" name="Slide Number Placeholder 2">
            <a:extLst>
              <a:ext uri="{FF2B5EF4-FFF2-40B4-BE49-F238E27FC236}">
                <a16:creationId xmlns:a16="http://schemas.microsoft.com/office/drawing/2014/main" id="{E1EB010C-42C7-6E42-AA6D-C225E874A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52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C02A27-60D0-5B4D-BD6E-00C279F7F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464" y="1529543"/>
            <a:ext cx="7122656" cy="2152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2E018F-A8B8-D04F-AA86-E98C6072C4D6}"/>
              </a:ext>
            </a:extLst>
          </p:cNvPr>
          <p:cNvSpPr/>
          <p:nvPr/>
        </p:nvSpPr>
        <p:spPr>
          <a:xfrm>
            <a:off x="6940647" y="1546167"/>
            <a:ext cx="2646699" cy="379307"/>
          </a:xfrm>
          <a:prstGeom prst="rect">
            <a:avLst/>
          </a:prstGeom>
          <a:solidFill>
            <a:srgbClr val="FBBFC7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DNS: root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n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ame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  <a:cs typeface="Calibri" panose="020F0502020204030204" pitchFamily="34" charset="0"/>
              </a:rPr>
              <a:t>ervers</a:t>
            </a:r>
            <a:endParaRPr lang="en-US" sz="4400" dirty="0">
              <a:cs typeface="Calibri" panose="020F0502020204030204" pitchFamily="34" charset="0"/>
            </a:endParaRP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C4E20309-5EA1-134A-A365-0B330A5879DC}"/>
              </a:ext>
            </a:extLst>
          </p:cNvPr>
          <p:cNvSpPr txBox="1">
            <a:spLocks noChangeArrowheads="1"/>
          </p:cNvSpPr>
          <p:nvPr/>
        </p:nvSpPr>
        <p:spPr>
          <a:xfrm>
            <a:off x="651717" y="1432390"/>
            <a:ext cx="5444283" cy="245518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marR="0" lvl="0" indent="-2889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official, contact-of-last-resort by name servers that can not resolve name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AE8EED64-A600-EB43-865F-526592344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89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17394</TotalTime>
  <Words>2937</Words>
  <Application>Microsoft Macintosh PowerPoint</Application>
  <PresentationFormat>Widescreen</PresentationFormat>
  <Paragraphs>554</Paragraphs>
  <Slides>48</Slides>
  <Notes>32</Notes>
  <HiddenSlides>10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3" baseType="lpstr">
      <vt:lpstr>ＭＳ Ｐゴシック</vt:lpstr>
      <vt:lpstr>Arial</vt:lpstr>
      <vt:lpstr>Calibri</vt:lpstr>
      <vt:lpstr>Calibri Light</vt:lpstr>
      <vt:lpstr>Comic Sans MS</vt:lpstr>
      <vt:lpstr>Courier</vt:lpstr>
      <vt:lpstr>Gill Sans MT</vt:lpstr>
      <vt:lpstr>Symbol</vt:lpstr>
      <vt:lpstr>TeXGyreAdventor</vt:lpstr>
      <vt:lpstr>Times New Roman</vt:lpstr>
      <vt:lpstr>Wingdings</vt:lpstr>
      <vt:lpstr>Wingdings 2</vt:lpstr>
      <vt:lpstr>ZapfDingbats</vt:lpstr>
      <vt:lpstr>Office Theme</vt:lpstr>
      <vt:lpstr>Chart</vt:lpstr>
      <vt:lpstr>Computer Networks </vt:lpstr>
      <vt:lpstr>Application Layer: Overview</vt:lpstr>
      <vt:lpstr>DNS: Domain Name System</vt:lpstr>
      <vt:lpstr>DNS: services, structure</vt:lpstr>
      <vt:lpstr>Host Aliasing </vt:lpstr>
      <vt:lpstr>A unique host</vt:lpstr>
      <vt:lpstr>Thinking about the DNS</vt:lpstr>
      <vt:lpstr>DNS: a distributed, hierarchical database</vt:lpstr>
      <vt:lpstr>DNS: root name servers</vt:lpstr>
      <vt:lpstr>DNS: root name servers</vt:lpstr>
      <vt:lpstr>Top-Level Domain, and authoritative servers</vt:lpstr>
      <vt:lpstr>Local DNS name servers</vt:lpstr>
      <vt:lpstr>DNS name resolution: iterated query</vt:lpstr>
      <vt:lpstr>DNS name resolution: recursive query</vt:lpstr>
      <vt:lpstr>Caching DNS Information</vt:lpstr>
      <vt:lpstr>DNS records</vt:lpstr>
      <vt:lpstr>DNS protocol messages</vt:lpstr>
      <vt:lpstr>DNS protocol messages</vt:lpstr>
      <vt:lpstr>Getting your info into the DNS</vt:lpstr>
      <vt:lpstr>Task (Home work)</vt:lpstr>
      <vt:lpstr>DNS walkthrough</vt:lpstr>
      <vt:lpstr>DNS walkthrough</vt:lpstr>
      <vt:lpstr>DNS walkthrough</vt:lpstr>
      <vt:lpstr>DNS walkthrough</vt:lpstr>
      <vt:lpstr>DNS walkthrough</vt:lpstr>
      <vt:lpstr>DNS walkthrough</vt:lpstr>
      <vt:lpstr>DNS walkthrough</vt:lpstr>
      <vt:lpstr>DNS walkthrough</vt:lpstr>
      <vt:lpstr>DNS walkthrough</vt:lpstr>
      <vt:lpstr>DNS walkthrough</vt:lpstr>
      <vt:lpstr>DNS walkthrough</vt:lpstr>
      <vt:lpstr>DNS walkthrough</vt:lpstr>
      <vt:lpstr>DNS walkthrough</vt:lpstr>
      <vt:lpstr>DNS walkthrough</vt:lpstr>
      <vt:lpstr>DNS security</vt:lpstr>
      <vt:lpstr>Application Layer: Overview</vt:lpstr>
      <vt:lpstr>Peer-to-peer (P2P) architecture</vt:lpstr>
      <vt:lpstr>File distribution: client-server vs P2P</vt:lpstr>
      <vt:lpstr>File distribution time: client-server</vt:lpstr>
      <vt:lpstr>File distribution time: P2P</vt:lpstr>
      <vt:lpstr>Client-server vs. P2P: example</vt:lpstr>
      <vt:lpstr>P2P file distribution: BitTorrent </vt:lpstr>
      <vt:lpstr>P2P file distribution: BitTorrent </vt:lpstr>
      <vt:lpstr>BitTorrent: requesting, sending file chunks</vt:lpstr>
      <vt:lpstr>BitTorrent: tit-for-tat</vt:lpstr>
      <vt:lpstr>Chapter 2: Summary</vt:lpstr>
      <vt:lpstr>Chapter 2: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Subhan Ullah</cp:lastModifiedBy>
  <cp:revision>417</cp:revision>
  <dcterms:created xsi:type="dcterms:W3CDTF">2020-01-18T07:24:59Z</dcterms:created>
  <dcterms:modified xsi:type="dcterms:W3CDTF">2024-03-12T05:13:22Z</dcterms:modified>
</cp:coreProperties>
</file>